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4" r:id="rId2"/>
    <p:sldId id="312" r:id="rId3"/>
    <p:sldId id="265" r:id="rId4"/>
    <p:sldId id="323" r:id="rId5"/>
    <p:sldId id="322" r:id="rId6"/>
    <p:sldId id="320" r:id="rId7"/>
    <p:sldId id="294" r:id="rId8"/>
    <p:sldId id="262" r:id="rId9"/>
    <p:sldId id="313" r:id="rId10"/>
    <p:sldId id="310" r:id="rId11"/>
    <p:sldId id="309" r:id="rId12"/>
    <p:sldId id="311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437B"/>
    <a:srgbClr val="002060"/>
    <a:srgbClr val="FAFAFA"/>
    <a:srgbClr val="5B9BD5"/>
    <a:srgbClr val="3B3838"/>
    <a:srgbClr val="FF0000"/>
    <a:srgbClr val="FF7A01"/>
    <a:srgbClr val="1E125E"/>
    <a:srgbClr val="D9D9D9"/>
    <a:srgbClr val="E90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1" autoAdjust="0"/>
    <p:restoredTop sz="94660"/>
  </p:normalViewPr>
  <p:slideViewPr>
    <p:cSldViewPr snapToGrid="0">
      <p:cViewPr varScale="1">
        <p:scale>
          <a:sx n="69" d="100"/>
          <a:sy n="69" d="100"/>
        </p:scale>
        <p:origin x="86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421AD-34CC-4A71-BCC3-09D1D1D82142}" type="datetimeFigureOut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5BCAB-04CA-48EA-BCB2-28461CC8F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7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1200" dirty="0" smtClean="0"/>
              <a:t>1</a:t>
            </a:r>
            <a:r>
              <a:rPr lang="ko-KR" altLang="en-US" sz="1200" dirty="0" smtClean="0"/>
              <a:t>차 베이비부머 세대</a:t>
            </a:r>
            <a:r>
              <a:rPr lang="en-US" altLang="ko-KR" sz="1200" dirty="0" smtClean="0"/>
              <a:t>, 2</a:t>
            </a:r>
            <a:r>
              <a:rPr lang="ko-KR" altLang="en-US" sz="1200" dirty="0" smtClean="0"/>
              <a:t>차 베이비부머</a:t>
            </a:r>
            <a:r>
              <a:rPr lang="en-US" altLang="ko-KR" sz="1200" dirty="0" smtClean="0"/>
              <a:t>(1968~1974</a:t>
            </a:r>
            <a:r>
              <a:rPr lang="ko-KR" altLang="en-US" sz="1200" dirty="0" smtClean="0"/>
              <a:t>년생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세대까지 고령층에 진입하면 </a:t>
            </a:r>
            <a:r>
              <a:rPr lang="ko-KR" altLang="en-US" sz="1200" b="1" dirty="0" smtClean="0"/>
              <a:t>수요기반 확대가 가속화</a:t>
            </a:r>
            <a:r>
              <a:rPr lang="ko-KR" altLang="en-US" sz="1200" dirty="0" smtClean="0"/>
              <a:t>할 것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이라고 예상</a:t>
            </a:r>
            <a:endParaRPr lang="en-US" altLang="ko-KR" sz="1200" dirty="0" smtClean="0"/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2020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2</a:t>
            </a:r>
            <a:r>
              <a:rPr lang="ko-KR" altLang="en-US" sz="1200" dirty="0" err="1" smtClean="0"/>
              <a:t>천조원</a:t>
            </a:r>
            <a:r>
              <a:rPr lang="ko-KR" altLang="en-US" sz="1200" dirty="0" smtClean="0"/>
              <a:t> 넘어설 전망</a:t>
            </a:r>
            <a:endParaRPr lang="ko-KR" altLang="en-US" sz="1200" b="1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A1D5-DF32-4CD9-B3EA-34ADB48A5E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58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1200" dirty="0" smtClean="0"/>
              <a:t>1</a:t>
            </a:r>
            <a:r>
              <a:rPr lang="ko-KR" altLang="en-US" sz="1200" dirty="0" smtClean="0"/>
              <a:t>차 베이비부머 세대</a:t>
            </a:r>
            <a:r>
              <a:rPr lang="en-US" altLang="ko-KR" sz="1200" dirty="0" smtClean="0"/>
              <a:t>, 2</a:t>
            </a:r>
            <a:r>
              <a:rPr lang="ko-KR" altLang="en-US" sz="1200" dirty="0" smtClean="0"/>
              <a:t>차 베이비부머</a:t>
            </a:r>
            <a:r>
              <a:rPr lang="en-US" altLang="ko-KR" sz="1200" dirty="0" smtClean="0"/>
              <a:t>(1968~1974</a:t>
            </a:r>
            <a:r>
              <a:rPr lang="ko-KR" altLang="en-US" sz="1200" dirty="0" smtClean="0"/>
              <a:t>년생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세대까지 고령층에 진입하면 </a:t>
            </a:r>
            <a:r>
              <a:rPr lang="ko-KR" altLang="en-US" sz="1200" b="1" dirty="0" smtClean="0"/>
              <a:t>수요기반 확대가 가속화</a:t>
            </a:r>
            <a:r>
              <a:rPr lang="ko-KR" altLang="en-US" sz="1200" dirty="0" smtClean="0"/>
              <a:t>할 것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이라고 예상</a:t>
            </a:r>
            <a:endParaRPr lang="en-US" altLang="ko-KR" sz="1200" dirty="0" smtClean="0"/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2020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2</a:t>
            </a:r>
            <a:r>
              <a:rPr lang="ko-KR" altLang="en-US" sz="1200" dirty="0" err="1" smtClean="0"/>
              <a:t>천조원</a:t>
            </a:r>
            <a:r>
              <a:rPr lang="ko-KR" altLang="en-US" sz="1200" dirty="0" smtClean="0"/>
              <a:t> 넘어설 전망</a:t>
            </a:r>
            <a:endParaRPr lang="ko-KR" altLang="en-US" sz="1200" b="1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A1D5-DF32-4CD9-B3EA-34ADB48A5E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1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1200" dirty="0" smtClean="0"/>
              <a:t>1</a:t>
            </a:r>
            <a:r>
              <a:rPr lang="ko-KR" altLang="en-US" sz="1200" dirty="0" smtClean="0"/>
              <a:t>차 베이비부머 세대</a:t>
            </a:r>
            <a:r>
              <a:rPr lang="en-US" altLang="ko-KR" sz="1200" dirty="0" smtClean="0"/>
              <a:t>, 2</a:t>
            </a:r>
            <a:r>
              <a:rPr lang="ko-KR" altLang="en-US" sz="1200" dirty="0" smtClean="0"/>
              <a:t>차 베이비부머</a:t>
            </a:r>
            <a:r>
              <a:rPr lang="en-US" altLang="ko-KR" sz="1200" dirty="0" smtClean="0"/>
              <a:t>(1968~1974</a:t>
            </a:r>
            <a:r>
              <a:rPr lang="ko-KR" altLang="en-US" sz="1200" dirty="0" smtClean="0"/>
              <a:t>년생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세대까지 고령층에 진입하면 </a:t>
            </a:r>
            <a:r>
              <a:rPr lang="ko-KR" altLang="en-US" sz="1200" b="1" dirty="0" smtClean="0"/>
              <a:t>수요기반 확대가 가속화</a:t>
            </a:r>
            <a:r>
              <a:rPr lang="ko-KR" altLang="en-US" sz="1200" dirty="0" smtClean="0"/>
              <a:t>할 것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이라고 예상</a:t>
            </a:r>
            <a:endParaRPr lang="en-US" altLang="ko-KR" sz="1200" dirty="0" smtClean="0"/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2020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2</a:t>
            </a:r>
            <a:r>
              <a:rPr lang="ko-KR" altLang="en-US" sz="1200" dirty="0" err="1" smtClean="0"/>
              <a:t>천조원</a:t>
            </a:r>
            <a:r>
              <a:rPr lang="ko-KR" altLang="en-US" sz="1200" dirty="0" smtClean="0"/>
              <a:t> 넘어설 전망</a:t>
            </a:r>
            <a:endParaRPr lang="ko-KR" altLang="en-US" sz="1200" b="1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A1D5-DF32-4CD9-B3EA-34ADB48A5E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6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1200" dirty="0" smtClean="0"/>
              <a:t>1</a:t>
            </a:r>
            <a:r>
              <a:rPr lang="ko-KR" altLang="en-US" sz="1200" dirty="0" smtClean="0"/>
              <a:t>차 베이비부머 세대</a:t>
            </a:r>
            <a:r>
              <a:rPr lang="en-US" altLang="ko-KR" sz="1200" dirty="0" smtClean="0"/>
              <a:t>, 2</a:t>
            </a:r>
            <a:r>
              <a:rPr lang="ko-KR" altLang="en-US" sz="1200" dirty="0" smtClean="0"/>
              <a:t>차 베이비부머</a:t>
            </a:r>
            <a:r>
              <a:rPr lang="en-US" altLang="ko-KR" sz="1200" dirty="0" smtClean="0"/>
              <a:t>(1968~1974</a:t>
            </a:r>
            <a:r>
              <a:rPr lang="ko-KR" altLang="en-US" sz="1200" dirty="0" smtClean="0"/>
              <a:t>년생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세대까지 고령층에 진입하면 </a:t>
            </a:r>
            <a:r>
              <a:rPr lang="ko-KR" altLang="en-US" sz="1200" b="1" dirty="0" smtClean="0"/>
              <a:t>수요기반 확대가 가속화</a:t>
            </a:r>
            <a:r>
              <a:rPr lang="ko-KR" altLang="en-US" sz="1200" dirty="0" smtClean="0"/>
              <a:t>할 것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이라고 예상</a:t>
            </a:r>
            <a:endParaRPr lang="en-US" altLang="ko-KR" sz="1200" dirty="0" smtClean="0"/>
          </a:p>
          <a:p>
            <a:pPr>
              <a:lnSpc>
                <a:spcPct val="120000"/>
              </a:lnSpc>
            </a:pPr>
            <a:r>
              <a:rPr lang="en-US" altLang="ko-KR" sz="1200" dirty="0" smtClean="0"/>
              <a:t>2020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2</a:t>
            </a:r>
            <a:r>
              <a:rPr lang="ko-KR" altLang="en-US" sz="1200" dirty="0" err="1" smtClean="0"/>
              <a:t>천조원</a:t>
            </a:r>
            <a:r>
              <a:rPr lang="ko-KR" altLang="en-US" sz="1200" dirty="0" smtClean="0"/>
              <a:t> 넘어설 전망</a:t>
            </a:r>
            <a:endParaRPr lang="ko-KR" altLang="en-US" sz="1200" b="1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A1D5-DF32-4CD9-B3EA-34ADB48A5E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20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DF796-371A-4492-BF91-944092915DDC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8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1269E-676F-4949-9D04-A7FA5CEF9458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604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BD21E-02C8-475A-9AE2-55069E19DE31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69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08DC6-B5AA-450A-A7BD-F76FAA786AA0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09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70B3-AB50-4728-B367-B3956010B188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71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B6D7-0243-477A-A7E3-7BF8230EA0DD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72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0F7E-531C-4A6A-A325-1CE70AA3C1F3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17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1A60-09D1-44C2-B8E3-6A85F9E7921E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31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FB621-780D-425B-81A5-D5C077EA35E6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6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EB9E6-5B94-4AF8-AE67-EBDB92CD1E88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88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21590-A4F9-45BC-B3CE-3FC779E48192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7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3F351-841A-4535-AF38-88BA2B876E3F}" type="datetime1">
              <a:rPr lang="ko-KR" altLang="en-US" smtClean="0"/>
              <a:t>2018-08-24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CA3BA-7750-45BC-9AFA-DDCBB122FB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1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19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1.emf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emf"/><Relationship Id="rId7" Type="http://schemas.openxmlformats.org/officeDocument/2006/relationships/image" Target="../media/image37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9.png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639"/>
            <a:ext cx="12192000" cy="6857999"/>
          </a:xfrm>
          <a:prstGeom prst="rect">
            <a:avLst/>
          </a:prstGeom>
          <a:solidFill>
            <a:schemeClr val="bg2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3039" y="1402173"/>
            <a:ext cx="8285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solidFill>
                  <a:schemeClr val="bg1"/>
                </a:solidFill>
              </a:rPr>
              <a:t>생체 데이터와 식단 관리를 통한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243639"/>
            <a:ext cx="12192000" cy="614362"/>
          </a:xfrm>
          <a:prstGeom prst="rect">
            <a:avLst/>
          </a:prstGeom>
          <a:solidFill>
            <a:schemeClr val="bg2">
              <a:lumMod val="1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84759" y="6362912"/>
            <a:ext cx="376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+mn-ea"/>
              </a:rPr>
              <a:t>김혜연   김현희   나경원   원성재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7917" y="1866740"/>
            <a:ext cx="8456167" cy="9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4400" b="1" dirty="0" smtClean="0">
                <a:solidFill>
                  <a:schemeClr val="bg1"/>
                </a:solidFill>
              </a:rPr>
              <a:t> </a:t>
            </a:r>
            <a:r>
              <a:rPr lang="ko-KR" altLang="en-US" sz="4400" b="1" dirty="0" smtClean="0">
                <a:solidFill>
                  <a:schemeClr val="bg1"/>
                </a:solidFill>
              </a:rPr>
              <a:t>통합 헬스케어 솔루션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4559" y="629141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EDC950"/>
                </a:solidFill>
                <a:latin typeface="+mn-ea"/>
              </a:rPr>
              <a:t>Group 4</a:t>
            </a:r>
            <a:endParaRPr lang="ko-KR" altLang="en-US" sz="2400" b="1" dirty="0">
              <a:solidFill>
                <a:srgbClr val="EDC95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54040" y="6397973"/>
            <a:ext cx="6415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bg1"/>
                </a:solidFill>
              </a:rPr>
              <a:t>COPYRIGHT</a:t>
            </a:r>
            <a:r>
              <a:rPr lang="ko-KR" altLang="en-US" sz="1200" dirty="0" smtClean="0">
                <a:solidFill>
                  <a:schemeClr val="bg1"/>
                </a:solidFill>
              </a:rPr>
              <a:t>ⓒ </a:t>
            </a:r>
            <a:r>
              <a:rPr lang="en-US" altLang="ko-KR" sz="1200" dirty="0" smtClean="0">
                <a:solidFill>
                  <a:schemeClr val="bg1"/>
                </a:solidFill>
              </a:rPr>
              <a:t>2018 BY SK HOLDING C&amp;C CO. LTE.ALL RIGHTS RESERVED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20" y="5060069"/>
            <a:ext cx="1066665" cy="10666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749" y="1376221"/>
            <a:ext cx="1065637" cy="1172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300" y="1609564"/>
            <a:ext cx="733568" cy="73356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8104" y="1551624"/>
            <a:ext cx="817943" cy="8237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59" y="3226953"/>
            <a:ext cx="1164637" cy="11646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281" y="3980923"/>
            <a:ext cx="893365" cy="6103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5579" y="5048089"/>
            <a:ext cx="804405" cy="809496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H="1">
            <a:off x="1323512" y="3757955"/>
            <a:ext cx="48532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1297385" y="5530749"/>
            <a:ext cx="51145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1809497" y="1585854"/>
            <a:ext cx="11420" cy="21851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1805568" y="1598917"/>
            <a:ext cx="34290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1814275" y="2391398"/>
            <a:ext cx="33419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1796857" y="3196943"/>
            <a:ext cx="351614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809520" y="2245570"/>
            <a:ext cx="2323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비데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체지방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체수분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측정</a:t>
            </a:r>
            <a:endParaRPr lang="en-US" altLang="ko-KR" sz="1400" b="1" dirty="0" smtClean="0"/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</a:t>
            </a:r>
            <a:r>
              <a:rPr lang="ko-KR" altLang="en-US" sz="1400" b="1" dirty="0" smtClean="0"/>
              <a:t>사용시간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빈도</a:t>
            </a:r>
            <a:endParaRPr lang="ko-KR" altLang="en-US" sz="1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2811896" y="1399855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정수기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물 </a:t>
            </a:r>
            <a:r>
              <a:rPr lang="ko-KR" altLang="en-US" sz="1400" b="1" dirty="0" err="1" smtClean="0"/>
              <a:t>음용</a:t>
            </a:r>
            <a:r>
              <a:rPr lang="ko-KR" altLang="en-US" sz="1400" b="1" dirty="0" smtClean="0"/>
              <a:t> 용량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및 횟수</a:t>
            </a:r>
            <a:endParaRPr lang="ko-KR" altLang="en-US" sz="1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2801824" y="3083852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공기 청정기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공기 오염 감지 및</a:t>
            </a:r>
            <a:endParaRPr lang="en-US" altLang="ko-KR" sz="1400" b="1" dirty="0" smtClean="0"/>
          </a:p>
          <a:p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         </a:t>
            </a:r>
            <a:r>
              <a:rPr lang="ko-KR" altLang="en-US" sz="1400" b="1" dirty="0" smtClean="0"/>
              <a:t>환기 알림</a:t>
            </a:r>
            <a:endParaRPr lang="ko-KR" altLang="en-US" sz="1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1765831" y="5855226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/>
              <a:t>혈압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심박수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수면상태</a:t>
            </a:r>
            <a:r>
              <a:rPr lang="en-US" altLang="ko-KR" sz="1400" b="1" dirty="0" smtClean="0"/>
              <a:t>,</a:t>
            </a:r>
          </a:p>
          <a:p>
            <a:pPr algn="ctr"/>
            <a:r>
              <a:rPr lang="ko-KR" altLang="en-US" sz="1400" b="1" dirty="0" smtClean="0"/>
              <a:t>운동상태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혈당</a:t>
            </a:r>
            <a:r>
              <a:rPr lang="en-US" altLang="ko-KR" sz="1400" b="1" dirty="0" smtClean="0"/>
              <a:t>(</a:t>
            </a:r>
            <a:r>
              <a:rPr lang="ko-KR" altLang="en-US" sz="1400" b="1" dirty="0" err="1" smtClean="0"/>
              <a:t>개발중</a:t>
            </a:r>
            <a:r>
              <a:rPr lang="en-US" altLang="ko-KR" sz="1400" b="1" dirty="0" smtClean="0"/>
              <a:t>)</a:t>
            </a:r>
          </a:p>
        </p:txBody>
      </p:sp>
      <p:cxnSp>
        <p:nvCxnSpPr>
          <p:cNvPr id="66" name="직선 연결선 65"/>
          <p:cNvCxnSpPr/>
          <p:nvPr/>
        </p:nvCxnSpPr>
        <p:spPr>
          <a:xfrm flipH="1">
            <a:off x="5925269" y="1566260"/>
            <a:ext cx="18974" cy="396424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5581433" y="1572791"/>
            <a:ext cx="375478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 flipH="1">
            <a:off x="2555378" y="5530500"/>
            <a:ext cx="3379196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2332" y="1597523"/>
            <a:ext cx="730114" cy="729595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6680751" y="46182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빅데이터</a:t>
            </a:r>
            <a:endParaRPr lang="ko-KR" altLang="en-US" sz="1400" b="1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8607" y="2021047"/>
            <a:ext cx="650927" cy="669525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0796" y="1220754"/>
            <a:ext cx="704581" cy="657214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4752" y="2918282"/>
            <a:ext cx="688973" cy="670842"/>
          </a:xfrm>
          <a:prstGeom prst="rect">
            <a:avLst/>
          </a:prstGeom>
        </p:spPr>
      </p:pic>
      <p:cxnSp>
        <p:nvCxnSpPr>
          <p:cNvPr id="94" name="직선 연결선 93"/>
          <p:cNvCxnSpPr/>
          <p:nvPr/>
        </p:nvCxnSpPr>
        <p:spPr>
          <a:xfrm flipH="1">
            <a:off x="7589696" y="4273641"/>
            <a:ext cx="342567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10995098" y="2678436"/>
            <a:ext cx="20271" cy="231586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9462586" y="1979523"/>
            <a:ext cx="62960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5926200" y="4292556"/>
            <a:ext cx="76638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림 1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6054" y="5234621"/>
            <a:ext cx="762432" cy="622963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8467089" y="2441457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Mobile App</a:t>
            </a:r>
            <a:endParaRPr lang="ko-KR" altLang="en-US" sz="1400" b="1" dirty="0"/>
          </a:p>
        </p:txBody>
      </p:sp>
      <p:sp>
        <p:nvSpPr>
          <p:cNvPr id="120" name="TextBox 119"/>
          <p:cNvSpPr txBox="1"/>
          <p:nvPr/>
        </p:nvSpPr>
        <p:spPr>
          <a:xfrm>
            <a:off x="10653669" y="237774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이용자</a:t>
            </a:r>
            <a:endParaRPr lang="ko-KR" altLang="en-US" sz="14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11141444" y="58444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병원</a:t>
            </a:r>
            <a:endParaRPr lang="ko-KR" altLang="en-US" sz="1400" b="1" dirty="0"/>
          </a:p>
        </p:txBody>
      </p:sp>
      <p:sp>
        <p:nvSpPr>
          <p:cNvPr id="124" name="TextBox 123"/>
          <p:cNvSpPr txBox="1"/>
          <p:nvPr/>
        </p:nvSpPr>
        <p:spPr>
          <a:xfrm>
            <a:off x="7960762" y="428663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i="1" dirty="0" smtClean="0"/>
              <a:t>의료 의사결정 최적화</a:t>
            </a:r>
            <a:endParaRPr lang="en-US" altLang="ko-KR" sz="1400" i="1" dirty="0" smtClean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1061" y="1455207"/>
            <a:ext cx="680366" cy="93167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169970" y="2416868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건강 관리   식단 관리</a:t>
            </a:r>
            <a:endParaRPr lang="ko-KR" altLang="en-US" sz="1400" b="1" dirty="0"/>
          </a:p>
        </p:txBody>
      </p:sp>
      <p:cxnSp>
        <p:nvCxnSpPr>
          <p:cNvPr id="60" name="직선 화살표 연결선 59"/>
          <p:cNvCxnSpPr/>
          <p:nvPr/>
        </p:nvCxnSpPr>
        <p:spPr>
          <a:xfrm flipV="1">
            <a:off x="7136741" y="2724645"/>
            <a:ext cx="0" cy="122936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8103513" y="1977135"/>
            <a:ext cx="624188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0" y="681358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제목 1"/>
          <p:cNvSpPr txBox="1">
            <a:spLocks/>
          </p:cNvSpPr>
          <p:nvPr/>
        </p:nvSpPr>
        <p:spPr>
          <a:xfrm>
            <a:off x="288285" y="-15647"/>
            <a:ext cx="9144000" cy="78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3B3B3B"/>
                </a:solidFill>
              </a:rPr>
              <a:t>2. </a:t>
            </a:r>
            <a:r>
              <a:rPr lang="en-US" altLang="ko-KR" sz="2800" b="1" dirty="0">
                <a:solidFill>
                  <a:srgbClr val="3B3B3B"/>
                </a:solidFill>
              </a:rPr>
              <a:t>Introduction </a:t>
            </a:r>
            <a:r>
              <a:rPr lang="en-US" altLang="ko-KR" sz="2800" b="1" dirty="0" smtClean="0">
                <a:solidFill>
                  <a:srgbClr val="3B3B3B"/>
                </a:solidFill>
              </a:rPr>
              <a:t>of</a:t>
            </a:r>
            <a:endParaRPr lang="ko-KR" altLang="en-US" sz="2800" b="1" dirty="0">
              <a:solidFill>
                <a:srgbClr val="3B3B3B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159167" y="687588"/>
            <a:ext cx="123825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49498" y="131699"/>
            <a:ext cx="1788157" cy="44201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62532" y="5060069"/>
            <a:ext cx="797100" cy="79713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109676" y="58444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식단제공</a:t>
            </a:r>
            <a:endParaRPr lang="ko-KR" alt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8105746" y="310934"/>
            <a:ext cx="4037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1">
                    <a:lumMod val="75000"/>
                  </a:schemeClr>
                </a:solidFill>
              </a:rPr>
              <a:t>2.1 </a:t>
            </a:r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프로세스</a:t>
            </a:r>
            <a:r>
              <a:rPr lang="ko-KR" altLang="en-US" sz="1600" dirty="0" smtClean="0"/>
              <a:t>  </a:t>
            </a:r>
            <a:r>
              <a:rPr lang="en-US" altLang="ko-KR" sz="1600" dirty="0" smtClean="0"/>
              <a:t>2.2 Biz. </a:t>
            </a:r>
            <a:r>
              <a:rPr lang="ko-KR" altLang="en-US" sz="1600" dirty="0" smtClean="0"/>
              <a:t>모델</a:t>
            </a:r>
            <a:r>
              <a:rPr lang="ko-KR" altLang="en-US" sz="1600" dirty="0" smtClean="0">
                <a:solidFill>
                  <a:srgbClr val="3B3838"/>
                </a:solidFill>
              </a:rPr>
              <a:t>  </a:t>
            </a:r>
            <a:r>
              <a:rPr lang="en-US" altLang="ko-KR" sz="1600" dirty="0" smtClean="0"/>
              <a:t>2.3 </a:t>
            </a:r>
            <a:r>
              <a:rPr lang="ko-KR" altLang="en-US" sz="1600" dirty="0" smtClean="0"/>
              <a:t>기대효과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rcRect l="35159" r="34932"/>
          <a:stretch/>
        </p:blipFill>
        <p:spPr>
          <a:xfrm>
            <a:off x="9834037" y="5328241"/>
            <a:ext cx="999580" cy="1038232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2"/>
          <a:srcRect l="2774" r="67207" b="5564"/>
          <a:stretch/>
        </p:blipFill>
        <p:spPr>
          <a:xfrm>
            <a:off x="10501707" y="4437156"/>
            <a:ext cx="998854" cy="97616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l="69587" r="1366"/>
          <a:stretch/>
        </p:blipFill>
        <p:spPr>
          <a:xfrm>
            <a:off x="9480609" y="4315697"/>
            <a:ext cx="1007030" cy="107696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 rot="1656458">
            <a:off x="7239215" y="4068208"/>
            <a:ext cx="20110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로열티</a:t>
            </a:r>
            <a:endParaRPr lang="ko-KR" altLang="en-US" sz="1600" b="1" dirty="0"/>
          </a:p>
        </p:txBody>
      </p:sp>
      <p:sp>
        <p:nvSpPr>
          <p:cNvPr id="4" name="타원 3"/>
          <p:cNvSpPr/>
          <p:nvPr/>
        </p:nvSpPr>
        <p:spPr>
          <a:xfrm>
            <a:off x="9161903" y="3990000"/>
            <a:ext cx="2509571" cy="25095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42083" y="4989927"/>
            <a:ext cx="178534" cy="1448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868" y="790174"/>
            <a:ext cx="1502700" cy="15027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776" y="3169224"/>
            <a:ext cx="1020855" cy="102089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7208696" y="2327787"/>
            <a:ext cx="2035135" cy="1015482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19969219">
            <a:off x="7476500" y="2454865"/>
            <a:ext cx="12789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데이터 제공</a:t>
            </a:r>
            <a:endParaRPr lang="ko-KR" altLang="en-US" sz="1600" b="1" dirty="0"/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208696" y="4171928"/>
            <a:ext cx="1571867" cy="828566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1730359">
            <a:off x="7186114" y="4684175"/>
            <a:ext cx="12827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데이터 제공</a:t>
            </a:r>
            <a:endParaRPr lang="ko-KR" altLang="en-US" sz="1600" b="1" dirty="0"/>
          </a:p>
        </p:txBody>
      </p:sp>
      <p:cxnSp>
        <p:nvCxnSpPr>
          <p:cNvPr id="5" name="구부러진 연결선 4"/>
          <p:cNvCxnSpPr/>
          <p:nvPr/>
        </p:nvCxnSpPr>
        <p:spPr>
          <a:xfrm rot="16200000" flipV="1">
            <a:off x="4427281" y="1737246"/>
            <a:ext cx="1546631" cy="1325529"/>
          </a:xfrm>
          <a:prstGeom prst="curved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구부러진 연결선 37"/>
          <p:cNvCxnSpPr/>
          <p:nvPr/>
        </p:nvCxnSpPr>
        <p:spPr>
          <a:xfrm rot="10800000" flipV="1">
            <a:off x="1631642" y="1626668"/>
            <a:ext cx="1511367" cy="1472848"/>
          </a:xfrm>
          <a:prstGeom prst="curved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41"/>
          <p:cNvCxnSpPr/>
          <p:nvPr/>
        </p:nvCxnSpPr>
        <p:spPr>
          <a:xfrm rot="16200000" flipH="1">
            <a:off x="1508027" y="4411942"/>
            <a:ext cx="1546631" cy="1325529"/>
          </a:xfrm>
          <a:prstGeom prst="curved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511499" y="1793361"/>
            <a:ext cx="1128249" cy="1386071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757269" y="1670021"/>
            <a:ext cx="1511367" cy="1472848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6" idx="2"/>
          </p:cNvCxnSpPr>
          <p:nvPr/>
        </p:nvCxnSpPr>
        <p:spPr>
          <a:xfrm flipH="1" flipV="1">
            <a:off x="1715204" y="4190119"/>
            <a:ext cx="1327924" cy="1560918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4274724" y="4313234"/>
            <a:ext cx="1454349" cy="1423948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/>
          <p:nvPr/>
        </p:nvCxnSpPr>
        <p:spPr>
          <a:xfrm flipH="1">
            <a:off x="7270931" y="2531897"/>
            <a:ext cx="2010752" cy="993298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 flipV="1">
            <a:off x="7208697" y="3990001"/>
            <a:ext cx="1696152" cy="881256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슬라이드 번호 개체 틀 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681358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제목 1"/>
          <p:cNvSpPr txBox="1">
            <a:spLocks/>
          </p:cNvSpPr>
          <p:nvPr/>
        </p:nvSpPr>
        <p:spPr>
          <a:xfrm>
            <a:off x="288285" y="-15647"/>
            <a:ext cx="9144000" cy="78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3B3B3B"/>
                </a:solidFill>
              </a:rPr>
              <a:t>2. Introduction of </a:t>
            </a:r>
            <a:endParaRPr lang="ko-KR" altLang="en-US" sz="2800" b="1" dirty="0">
              <a:solidFill>
                <a:srgbClr val="3B3B3B"/>
              </a:solidFill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9433978" y="687588"/>
            <a:ext cx="123825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43"/>
          <p:cNvCxnSpPr/>
          <p:nvPr/>
        </p:nvCxnSpPr>
        <p:spPr>
          <a:xfrm flipV="1">
            <a:off x="4371952" y="4350413"/>
            <a:ext cx="1561079" cy="1652414"/>
          </a:xfrm>
          <a:prstGeom prst="curvedConnector2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498" y="131699"/>
            <a:ext cx="1788157" cy="44201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399" y="1388587"/>
            <a:ext cx="1260422" cy="1253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909619">
            <a:off x="5135660" y="1835429"/>
            <a:ext cx="13728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플랫폼 제공</a:t>
            </a:r>
            <a:endParaRPr lang="ko-KR" altLang="en-US" sz="1600" b="1" dirty="0"/>
          </a:p>
        </p:txBody>
      </p:sp>
      <p:sp>
        <p:nvSpPr>
          <p:cNvPr id="23" name="TextBox 22"/>
          <p:cNvSpPr txBox="1"/>
          <p:nvPr/>
        </p:nvSpPr>
        <p:spPr>
          <a:xfrm rot="18824210">
            <a:off x="1941865" y="2441226"/>
            <a:ext cx="154076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서비스 이용료</a:t>
            </a:r>
            <a:endParaRPr lang="ko-KR" altLang="en-US" sz="1600" b="1" dirty="0"/>
          </a:p>
        </p:txBody>
      </p:sp>
      <p:sp>
        <p:nvSpPr>
          <p:cNvPr id="24" name="TextBox 23"/>
          <p:cNvSpPr txBox="1"/>
          <p:nvPr/>
        </p:nvSpPr>
        <p:spPr>
          <a:xfrm rot="18726939">
            <a:off x="568545" y="1604812"/>
            <a:ext cx="245101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헬스케어 </a:t>
            </a:r>
            <a:r>
              <a:rPr lang="ko-KR" altLang="en-US" sz="1600" b="1" dirty="0" err="1" smtClean="0"/>
              <a:t>렌탈</a:t>
            </a:r>
            <a:endParaRPr lang="en-US" altLang="ko-KR" sz="1600" b="1" dirty="0" smtClean="0"/>
          </a:p>
          <a:p>
            <a:pPr algn="ctr"/>
            <a:r>
              <a:rPr lang="en-US" altLang="ko-KR" sz="1600" b="1" dirty="0" smtClean="0"/>
              <a:t>(</a:t>
            </a:r>
            <a:r>
              <a:rPr lang="en-US" altLang="ko-KR" sz="1600" b="1" dirty="0" err="1" smtClean="0"/>
              <a:t>IoT</a:t>
            </a:r>
            <a:r>
              <a:rPr lang="en-US" altLang="ko-KR" sz="1600" b="1" dirty="0" smtClean="0"/>
              <a:t> + </a:t>
            </a:r>
            <a:r>
              <a:rPr lang="ko-KR" altLang="en-US" sz="1600" b="1" dirty="0" smtClean="0"/>
              <a:t>스마트 밴드</a:t>
            </a:r>
            <a:r>
              <a:rPr lang="en-US" altLang="ko-KR" sz="1600" b="1" dirty="0" smtClean="0"/>
              <a:t>)</a:t>
            </a:r>
            <a:endParaRPr lang="ko-KR" altLang="en-US" sz="1600" b="1" dirty="0"/>
          </a:p>
        </p:txBody>
      </p:sp>
      <p:sp>
        <p:nvSpPr>
          <p:cNvPr id="26" name="TextBox 25"/>
          <p:cNvSpPr txBox="1"/>
          <p:nvPr/>
        </p:nvSpPr>
        <p:spPr>
          <a:xfrm rot="2988358">
            <a:off x="1995896" y="4684175"/>
            <a:ext cx="112839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 smtClean="0"/>
              <a:t>식단 제공</a:t>
            </a:r>
            <a:endParaRPr lang="ko-KR" altLang="en-US" sz="1600" b="1" dirty="0"/>
          </a:p>
        </p:txBody>
      </p:sp>
      <p:sp>
        <p:nvSpPr>
          <p:cNvPr id="28" name="TextBox 27"/>
          <p:cNvSpPr txBox="1"/>
          <p:nvPr/>
        </p:nvSpPr>
        <p:spPr>
          <a:xfrm rot="18878543">
            <a:off x="4198764" y="4675380"/>
            <a:ext cx="129758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 smtClean="0"/>
              <a:t>마케팅 효과</a:t>
            </a:r>
            <a:endParaRPr lang="ko-KR" altLang="en-US" sz="1600" b="1" dirty="0"/>
          </a:p>
        </p:txBody>
      </p:sp>
      <p:sp>
        <p:nvSpPr>
          <p:cNvPr id="22" name="TextBox 21"/>
          <p:cNvSpPr txBox="1"/>
          <p:nvPr/>
        </p:nvSpPr>
        <p:spPr>
          <a:xfrm rot="3094495">
            <a:off x="4119822" y="2409804"/>
            <a:ext cx="158312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플랫폼 수수료</a:t>
            </a:r>
            <a:endParaRPr lang="ko-KR" altLang="en-US" sz="1600" b="1" dirty="0"/>
          </a:p>
        </p:txBody>
      </p:sp>
      <p:sp>
        <p:nvSpPr>
          <p:cNvPr id="27" name="TextBox 26"/>
          <p:cNvSpPr txBox="1"/>
          <p:nvPr/>
        </p:nvSpPr>
        <p:spPr>
          <a:xfrm rot="18900000">
            <a:off x="4938688" y="5196359"/>
            <a:ext cx="202882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중개 수수료</a:t>
            </a:r>
            <a:endParaRPr lang="ko-KR" altLang="en-US" sz="1600" b="1" dirty="0"/>
          </a:p>
        </p:txBody>
      </p:sp>
      <p:sp>
        <p:nvSpPr>
          <p:cNvPr id="25" name="TextBox 24"/>
          <p:cNvSpPr txBox="1"/>
          <p:nvPr/>
        </p:nvSpPr>
        <p:spPr>
          <a:xfrm rot="3209166">
            <a:off x="1336313" y="5274892"/>
            <a:ext cx="95603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이용료</a:t>
            </a:r>
            <a:endParaRPr lang="ko-KR" altLang="en-US" sz="1600" b="1" dirty="0"/>
          </a:p>
        </p:txBody>
      </p:sp>
      <p:sp>
        <p:nvSpPr>
          <p:cNvPr id="31" name="TextBox 30"/>
          <p:cNvSpPr txBox="1"/>
          <p:nvPr/>
        </p:nvSpPr>
        <p:spPr>
          <a:xfrm rot="19980906">
            <a:off x="7386196" y="3101667"/>
            <a:ext cx="20826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로열티</a:t>
            </a:r>
            <a:endParaRPr lang="ko-KR" altLang="en-US" sz="16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4146" y="3197591"/>
            <a:ext cx="2023509" cy="103814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105746" y="310934"/>
            <a:ext cx="4037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2.1 </a:t>
            </a:r>
            <a:r>
              <a:rPr lang="ko-KR" altLang="en-US" sz="1600" dirty="0" smtClean="0"/>
              <a:t>프로세스  </a:t>
            </a:r>
            <a:r>
              <a:rPr lang="en-US" altLang="ko-KR" sz="1600" b="1" dirty="0" smtClean="0">
                <a:solidFill>
                  <a:schemeClr val="accent1">
                    <a:lumMod val="75000"/>
                  </a:schemeClr>
                </a:solidFill>
              </a:rPr>
              <a:t>2.2 Biz. </a:t>
            </a:r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모델</a:t>
            </a:r>
            <a:r>
              <a:rPr lang="ko-KR" altLang="en-US" sz="1600" dirty="0" smtClean="0">
                <a:solidFill>
                  <a:srgbClr val="3B3838"/>
                </a:solidFill>
              </a:rPr>
              <a:t>  </a:t>
            </a:r>
            <a:r>
              <a:rPr lang="en-US" altLang="ko-KR" sz="1600" dirty="0" smtClean="0"/>
              <a:t>2.3 </a:t>
            </a:r>
            <a:r>
              <a:rPr lang="ko-KR" altLang="en-US" sz="1600" dirty="0" smtClean="0"/>
              <a:t>기대효과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6" name="Picture 12" descr="ë¥í°í¤ì¹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t="18326" r="6460" b="15335"/>
          <a:stretch/>
        </p:blipFill>
        <p:spPr bwMode="auto">
          <a:xfrm>
            <a:off x="3070276" y="5631488"/>
            <a:ext cx="1184764" cy="5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  <p:bldP spid="29" grpId="0" animBg="1"/>
      <p:bldP spid="35" grpId="0" animBg="1"/>
      <p:bldP spid="3" grpId="0" animBg="1"/>
      <p:bldP spid="23" grpId="0" animBg="1"/>
      <p:bldP spid="24" grpId="0" animBg="1"/>
      <p:bldP spid="26" grpId="0" animBg="1"/>
      <p:bldP spid="28" grpId="0" animBg="1"/>
      <p:bldP spid="22" grpId="0" animBg="1"/>
      <p:bldP spid="27" grpId="0" animBg="1"/>
      <p:bldP spid="25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293436" y="1671937"/>
            <a:ext cx="3249295" cy="3271180"/>
          </a:xfrm>
          <a:prstGeom prst="ellipse">
            <a:avLst/>
          </a:prstGeom>
          <a:noFill/>
          <a:ln w="76200">
            <a:solidFill>
              <a:srgbClr val="E7E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grpSp>
        <p:nvGrpSpPr>
          <p:cNvPr id="6" name="그룹 5"/>
          <p:cNvGrpSpPr/>
          <p:nvPr/>
        </p:nvGrpSpPr>
        <p:grpSpPr>
          <a:xfrm>
            <a:off x="3266972" y="2788455"/>
            <a:ext cx="1904344" cy="1068689"/>
            <a:chOff x="151247" y="1702522"/>
            <a:chExt cx="2304256" cy="1293114"/>
          </a:xfrm>
        </p:grpSpPr>
        <p:sp>
          <p:nvSpPr>
            <p:cNvPr id="7" name="타원 6"/>
            <p:cNvSpPr/>
            <p:nvPr/>
          </p:nvSpPr>
          <p:spPr>
            <a:xfrm>
              <a:off x="672404" y="1702522"/>
              <a:ext cx="1293114" cy="1293114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8" name="타원 7"/>
            <p:cNvSpPr/>
            <p:nvPr/>
          </p:nvSpPr>
          <p:spPr>
            <a:xfrm>
              <a:off x="755576" y="1785694"/>
              <a:ext cx="1126770" cy="1126770"/>
            </a:xfrm>
            <a:prstGeom prst="ellipse">
              <a:avLst/>
            </a:prstGeom>
            <a:solidFill>
              <a:srgbClr val="E7E6E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1247" y="1871138"/>
              <a:ext cx="2304256" cy="94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의료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의사 결정</a:t>
              </a:r>
              <a:endParaRPr lang="en-US" altLang="ko-KR" sz="1500" b="1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500" b="1" dirty="0">
                  <a:solidFill>
                    <a:schemeClr val="bg2">
                      <a:lumMod val="25000"/>
                    </a:schemeClr>
                  </a:solidFill>
                </a:rPr>
                <a:t>최적화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77350" y="1279946"/>
            <a:ext cx="1904344" cy="1068689"/>
            <a:chOff x="5244404" y="4837266"/>
            <a:chExt cx="2304256" cy="1293114"/>
          </a:xfrm>
        </p:grpSpPr>
        <p:sp>
          <p:nvSpPr>
            <p:cNvPr id="11" name="타원 10"/>
            <p:cNvSpPr/>
            <p:nvPr/>
          </p:nvSpPr>
          <p:spPr>
            <a:xfrm>
              <a:off x="5749975" y="4837266"/>
              <a:ext cx="1293114" cy="1293114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833147" y="4920438"/>
              <a:ext cx="1126770" cy="1126770"/>
            </a:xfrm>
            <a:prstGeom prst="ellipse">
              <a:avLst/>
            </a:prstGeom>
            <a:solidFill>
              <a:srgbClr val="E7E6E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404" y="5043304"/>
              <a:ext cx="2304256" cy="94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서비스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경쟁력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강화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159764" y="4192986"/>
            <a:ext cx="1904344" cy="1068689"/>
            <a:chOff x="3152492" y="4743452"/>
            <a:chExt cx="2304256" cy="1293114"/>
          </a:xfrm>
        </p:grpSpPr>
        <p:sp>
          <p:nvSpPr>
            <p:cNvPr id="15" name="타원 14"/>
            <p:cNvSpPr/>
            <p:nvPr/>
          </p:nvSpPr>
          <p:spPr>
            <a:xfrm>
              <a:off x="3658063" y="4743452"/>
              <a:ext cx="1293114" cy="1293114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3741235" y="4826624"/>
              <a:ext cx="1126770" cy="1126770"/>
            </a:xfrm>
            <a:prstGeom prst="ellipse">
              <a:avLst/>
            </a:prstGeom>
            <a:solidFill>
              <a:srgbClr val="E7E6E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152492" y="4906019"/>
              <a:ext cx="2304256" cy="94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개인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맞춤</a:t>
              </a:r>
              <a:r>
                <a:rPr lang="ko-KR" altLang="en-US" sz="1500" b="1" dirty="0">
                  <a:solidFill>
                    <a:schemeClr val="bg2">
                      <a:lumMod val="25000"/>
                    </a:schemeClr>
                  </a:solidFill>
                </a:rPr>
                <a:t>형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500" b="1" dirty="0" err="1" smtClean="0">
                  <a:solidFill>
                    <a:schemeClr val="bg2">
                      <a:lumMod val="25000"/>
                    </a:schemeClr>
                  </a:solidFill>
                </a:rPr>
                <a:t>헬스케어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146824" y="1266060"/>
            <a:ext cx="1904344" cy="1068689"/>
            <a:chOff x="4156349" y="1266060"/>
            <a:chExt cx="1904344" cy="1068689"/>
          </a:xfrm>
        </p:grpSpPr>
        <p:sp>
          <p:nvSpPr>
            <p:cNvPr id="19" name="타원 18"/>
            <p:cNvSpPr/>
            <p:nvPr/>
          </p:nvSpPr>
          <p:spPr>
            <a:xfrm>
              <a:off x="4574177" y="1266060"/>
              <a:ext cx="1068689" cy="1068689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20" name="타원 19"/>
            <p:cNvSpPr/>
            <p:nvPr/>
          </p:nvSpPr>
          <p:spPr>
            <a:xfrm>
              <a:off x="4642914" y="1349085"/>
              <a:ext cx="931215" cy="931215"/>
            </a:xfrm>
            <a:prstGeom prst="ellipse">
              <a:avLst/>
            </a:prstGeom>
            <a:solidFill>
              <a:srgbClr val="E7E6E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56349" y="1559863"/>
              <a:ext cx="19043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err="1" smtClean="0">
                  <a:solidFill>
                    <a:schemeClr val="bg2">
                      <a:lumMod val="25000"/>
                    </a:schemeClr>
                  </a:solidFill>
                </a:rPr>
                <a:t>빅데이터</a:t>
              </a:r>
              <a:endParaRPr lang="en-US" altLang="ko-KR" sz="1500" b="1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활용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650996" y="2788454"/>
            <a:ext cx="1904344" cy="1068689"/>
            <a:chOff x="6763686" y="1934909"/>
            <a:chExt cx="2304256" cy="1293114"/>
          </a:xfrm>
        </p:grpSpPr>
        <p:sp>
          <p:nvSpPr>
            <p:cNvPr id="27" name="타원 26"/>
            <p:cNvSpPr/>
            <p:nvPr/>
          </p:nvSpPr>
          <p:spPr>
            <a:xfrm>
              <a:off x="7269258" y="1934909"/>
              <a:ext cx="1293114" cy="1293114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28" name="타원 27"/>
            <p:cNvSpPr/>
            <p:nvPr/>
          </p:nvSpPr>
          <p:spPr>
            <a:xfrm>
              <a:off x="7352430" y="2018081"/>
              <a:ext cx="1126770" cy="1126770"/>
            </a:xfrm>
            <a:prstGeom prst="ellipse">
              <a:avLst/>
            </a:prstGeom>
            <a:solidFill>
              <a:srgbClr val="E7E6E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63686" y="2198873"/>
              <a:ext cx="2304256" cy="67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마케팅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비용 감소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5034927" y="2416936"/>
            <a:ext cx="1781183" cy="1781183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849920" y="3000919"/>
            <a:ext cx="2200378" cy="58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</a:rPr>
              <a:t>Dr.Mate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Service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0" y="681358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288285" y="-15647"/>
            <a:ext cx="9144000" cy="78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3B3B3B"/>
                </a:solidFill>
              </a:rPr>
              <a:t>2. </a:t>
            </a:r>
            <a:r>
              <a:rPr lang="en-US" altLang="ko-KR" sz="2800" b="1" dirty="0">
                <a:solidFill>
                  <a:srgbClr val="3B3B3B"/>
                </a:solidFill>
              </a:rPr>
              <a:t>Introduction </a:t>
            </a:r>
            <a:r>
              <a:rPr lang="en-US" altLang="ko-KR" sz="2800" b="1" dirty="0" smtClean="0">
                <a:solidFill>
                  <a:srgbClr val="3B3B3B"/>
                </a:solidFill>
              </a:rPr>
              <a:t>of</a:t>
            </a:r>
            <a:endParaRPr lang="ko-KR" altLang="en-US" sz="2800" b="1" dirty="0">
              <a:solidFill>
                <a:srgbClr val="3B3B3B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05746" y="310934"/>
            <a:ext cx="4037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2.1 </a:t>
            </a:r>
            <a:r>
              <a:rPr lang="ko-KR" altLang="en-US" sz="1600" dirty="0" smtClean="0"/>
              <a:t>프로세스  </a:t>
            </a:r>
            <a:r>
              <a:rPr lang="en-US" altLang="ko-KR" sz="1600" dirty="0" smtClean="0">
                <a:solidFill>
                  <a:srgbClr val="3B3838"/>
                </a:solidFill>
              </a:rPr>
              <a:t>2.2 Biz. </a:t>
            </a:r>
            <a:r>
              <a:rPr lang="ko-KR" altLang="en-US" sz="1600" dirty="0" smtClean="0">
                <a:solidFill>
                  <a:srgbClr val="3B3838"/>
                </a:solidFill>
              </a:rPr>
              <a:t>모델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1">
                    <a:lumMod val="75000"/>
                  </a:schemeClr>
                </a:solidFill>
              </a:rPr>
              <a:t>2.3 </a:t>
            </a:r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</a:rPr>
              <a:t>기대효과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498" y="131699"/>
            <a:ext cx="1788157" cy="442017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0" y="5478682"/>
            <a:ext cx="121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이등변 삼각형 22"/>
          <p:cNvSpPr/>
          <p:nvPr/>
        </p:nvSpPr>
        <p:spPr>
          <a:xfrm flipV="1">
            <a:off x="5767129" y="5473974"/>
            <a:ext cx="296979" cy="241210"/>
          </a:xfrm>
          <a:prstGeom prst="triangl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085953" y="5855909"/>
            <a:ext cx="5659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C00000"/>
                </a:solidFill>
              </a:rPr>
              <a:t>Double Bottom Line </a:t>
            </a:r>
            <a:r>
              <a:rPr lang="ko-KR" altLang="en-US" sz="2800" b="1" dirty="0" smtClean="0">
                <a:solidFill>
                  <a:srgbClr val="C00000"/>
                </a:solidFill>
              </a:rPr>
              <a:t>가치 창출</a:t>
            </a:r>
            <a:endParaRPr lang="ko-KR" altLang="en-US" sz="2800" b="1" dirty="0">
              <a:solidFill>
                <a:srgbClr val="C00000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5885651" y="4215690"/>
            <a:ext cx="1904344" cy="1068689"/>
            <a:chOff x="6763686" y="1934909"/>
            <a:chExt cx="2304256" cy="1293114"/>
          </a:xfrm>
        </p:grpSpPr>
        <p:sp>
          <p:nvSpPr>
            <p:cNvPr id="41" name="타원 40"/>
            <p:cNvSpPr/>
            <p:nvPr/>
          </p:nvSpPr>
          <p:spPr>
            <a:xfrm>
              <a:off x="7269258" y="1934909"/>
              <a:ext cx="1293114" cy="1293114"/>
            </a:xfrm>
            <a:prstGeom prst="ellipse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/>
            </a:p>
          </p:txBody>
        </p:sp>
        <p:sp>
          <p:nvSpPr>
            <p:cNvPr id="42" name="타원 41"/>
            <p:cNvSpPr/>
            <p:nvPr/>
          </p:nvSpPr>
          <p:spPr>
            <a:xfrm>
              <a:off x="7352430" y="2018081"/>
              <a:ext cx="1126770" cy="1126770"/>
            </a:xfrm>
            <a:prstGeom prst="ellipse">
              <a:avLst/>
            </a:prstGeom>
            <a:solidFill>
              <a:srgbClr val="E7E6E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63686" y="2245111"/>
              <a:ext cx="2304256" cy="67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현대인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ctr"/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</a:rPr>
                <a:t>건강 증진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30" y="3017406"/>
            <a:ext cx="2153793" cy="532398"/>
          </a:xfrm>
          <a:prstGeom prst="rect">
            <a:avLst/>
          </a:prstGeom>
        </p:spPr>
      </p:pic>
      <p:cxnSp>
        <p:nvCxnSpPr>
          <p:cNvPr id="44" name="직선 연결선 43"/>
          <p:cNvCxnSpPr/>
          <p:nvPr/>
        </p:nvCxnSpPr>
        <p:spPr>
          <a:xfrm>
            <a:off x="10757758" y="687588"/>
            <a:ext cx="123825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845127" y="4065507"/>
            <a:ext cx="10640291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9446" y="3260917"/>
            <a:ext cx="155683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</a:rPr>
              <a:t>기업을 위한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rgbClr val="C00000"/>
                </a:solidFill>
              </a:rPr>
              <a:t>재무적 가치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32051" y="4206512"/>
            <a:ext cx="165141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</a:rPr>
              <a:t>현대인을 위한</a:t>
            </a:r>
            <a:endParaRPr lang="en-US" altLang="ko-KR" dirty="0" smtClean="0">
              <a:solidFill>
                <a:srgbClr val="C00000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rgbClr val="C00000"/>
                </a:solidFill>
              </a:rPr>
              <a:t>사회적 가치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75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51760" y="2362201"/>
            <a:ext cx="6888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</a:rPr>
              <a:t>Architecture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1760" y="3535681"/>
            <a:ext cx="688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Section 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465320" y="3429000"/>
            <a:ext cx="3261360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60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7725" y="168741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3F3F3F"/>
                </a:solidFill>
                <a:latin typeface="+mj-lt"/>
                <a:ea typeface="휴먼엑스포" panose="02030504000101010101" pitchFamily="18" charset="-127"/>
              </a:rPr>
              <a:t>Contents</a:t>
            </a:r>
            <a:endParaRPr lang="ko-KR" altLang="en-US" sz="2800" b="1" dirty="0">
              <a:solidFill>
                <a:srgbClr val="3F3F3F"/>
              </a:solidFill>
              <a:latin typeface="+mj-lt"/>
              <a:ea typeface="휴먼엑스포" panose="02030504000101010101" pitchFamily="18" charset="-127"/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2395187" y="1464255"/>
            <a:ext cx="442913" cy="828675"/>
          </a:xfrm>
          <a:prstGeom prst="parallelogram">
            <a:avLst/>
          </a:prstGeom>
          <a:solidFill>
            <a:srgbClr val="25638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평행 사변형 9"/>
          <p:cNvSpPr/>
          <p:nvPr/>
        </p:nvSpPr>
        <p:spPr>
          <a:xfrm>
            <a:off x="3133374" y="1464255"/>
            <a:ext cx="6814186" cy="828675"/>
          </a:xfrm>
          <a:prstGeom prst="parallelogram">
            <a:avLst/>
          </a:prstGeom>
          <a:solidFill>
            <a:schemeClr val="bg1">
              <a:lumMod val="8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9166" y="1647759"/>
            <a:ext cx="55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1. Planning Background</a:t>
            </a:r>
            <a:endParaRPr lang="ko-KR" altLang="en-US" sz="2400" b="1" dirty="0"/>
          </a:p>
        </p:txBody>
      </p:sp>
      <p:sp>
        <p:nvSpPr>
          <p:cNvPr id="11" name="직사각형 10"/>
          <p:cNvSpPr/>
          <p:nvPr/>
        </p:nvSpPr>
        <p:spPr>
          <a:xfrm>
            <a:off x="0" y="782956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평행 사변형 11"/>
          <p:cNvSpPr/>
          <p:nvPr/>
        </p:nvSpPr>
        <p:spPr>
          <a:xfrm>
            <a:off x="3133374" y="2692981"/>
            <a:ext cx="6814186" cy="828675"/>
          </a:xfrm>
          <a:prstGeom prst="parallelogram">
            <a:avLst/>
          </a:prstGeom>
          <a:solidFill>
            <a:schemeClr val="bg1">
              <a:lumMod val="8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49166" y="2876485"/>
            <a:ext cx="55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2. Introduction of </a:t>
            </a:r>
            <a:r>
              <a:rPr lang="en-US" altLang="ko-KR" sz="2400" b="1" dirty="0" err="1" smtClean="0"/>
              <a:t>Dr.Mate</a:t>
            </a:r>
            <a:endParaRPr lang="ko-KR" altLang="en-US" sz="2400" b="1" dirty="0"/>
          </a:p>
        </p:txBody>
      </p:sp>
      <p:sp>
        <p:nvSpPr>
          <p:cNvPr id="14" name="평행 사변형 13"/>
          <p:cNvSpPr/>
          <p:nvPr/>
        </p:nvSpPr>
        <p:spPr>
          <a:xfrm>
            <a:off x="3133374" y="3921707"/>
            <a:ext cx="6814186" cy="828675"/>
          </a:xfrm>
          <a:prstGeom prst="parallelogram">
            <a:avLst/>
          </a:prstGeom>
          <a:solidFill>
            <a:schemeClr val="bg1">
              <a:lumMod val="8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49166" y="4105211"/>
            <a:ext cx="55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3. Architecture</a:t>
            </a:r>
            <a:endParaRPr lang="ko-KR" altLang="en-US" sz="2400" b="1" dirty="0"/>
          </a:p>
        </p:txBody>
      </p:sp>
      <p:sp>
        <p:nvSpPr>
          <p:cNvPr id="16" name="평행 사변형 15"/>
          <p:cNvSpPr/>
          <p:nvPr/>
        </p:nvSpPr>
        <p:spPr>
          <a:xfrm>
            <a:off x="3133374" y="5150433"/>
            <a:ext cx="6814186" cy="828675"/>
          </a:xfrm>
          <a:prstGeom prst="parallelogram">
            <a:avLst/>
          </a:prstGeom>
          <a:solidFill>
            <a:schemeClr val="bg1">
              <a:lumMod val="8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49166" y="5333937"/>
            <a:ext cx="559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4. To-be model</a:t>
            </a:r>
            <a:endParaRPr lang="ko-KR" altLang="en-US" sz="2400" b="1" dirty="0"/>
          </a:p>
        </p:txBody>
      </p:sp>
      <p:sp>
        <p:nvSpPr>
          <p:cNvPr id="18" name="평행 사변형 17"/>
          <p:cNvSpPr/>
          <p:nvPr/>
        </p:nvSpPr>
        <p:spPr>
          <a:xfrm>
            <a:off x="2395186" y="2692979"/>
            <a:ext cx="442913" cy="828675"/>
          </a:xfrm>
          <a:prstGeom prst="parallelogram">
            <a:avLst/>
          </a:prstGeom>
          <a:solidFill>
            <a:srgbClr val="25638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평행 사변형 18"/>
          <p:cNvSpPr/>
          <p:nvPr/>
        </p:nvSpPr>
        <p:spPr>
          <a:xfrm>
            <a:off x="2395186" y="3921707"/>
            <a:ext cx="442913" cy="828675"/>
          </a:xfrm>
          <a:prstGeom prst="parallelogram">
            <a:avLst/>
          </a:prstGeom>
          <a:solidFill>
            <a:srgbClr val="256385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/>
          <p:cNvSpPr/>
          <p:nvPr/>
        </p:nvSpPr>
        <p:spPr>
          <a:xfrm>
            <a:off x="2395185" y="5150429"/>
            <a:ext cx="442913" cy="828675"/>
          </a:xfrm>
          <a:prstGeom prst="parallelogram">
            <a:avLst/>
          </a:prstGeom>
          <a:solidFill>
            <a:srgbClr val="256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3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51760" y="2362201"/>
            <a:ext cx="6888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</a:rPr>
              <a:t>Planning Background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1760" y="3535681"/>
            <a:ext cx="688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Section 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465320" y="3429000"/>
            <a:ext cx="3261360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2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480" y="1090152"/>
            <a:ext cx="9048750" cy="1381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801" y="2756286"/>
            <a:ext cx="5800725" cy="314421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681358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288285" y="-29502"/>
            <a:ext cx="9144000" cy="78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3B3B3B"/>
                </a:solidFill>
              </a:rPr>
              <a:t>1. Planning Background</a:t>
            </a:r>
            <a:endParaRPr lang="ko-KR" altLang="en-US" sz="2800" b="1" dirty="0">
              <a:solidFill>
                <a:srgbClr val="3B3B3B"/>
              </a:solidFill>
            </a:endParaRPr>
          </a:p>
        </p:txBody>
      </p:sp>
      <p:sp>
        <p:nvSpPr>
          <p:cNvPr id="18" name="아래쪽 화살표 설명선 17"/>
          <p:cNvSpPr/>
          <p:nvPr/>
        </p:nvSpPr>
        <p:spPr>
          <a:xfrm>
            <a:off x="7132215" y="1859233"/>
            <a:ext cx="1567363" cy="1371600"/>
          </a:xfrm>
          <a:prstGeom prst="downArrowCallout">
            <a:avLst/>
          </a:prstGeom>
          <a:solidFill>
            <a:srgbClr val="D04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‘20</a:t>
            </a:r>
            <a:r>
              <a:rPr lang="ko-KR" altLang="en-US" b="1" dirty="0"/>
              <a:t>년</a:t>
            </a:r>
            <a:endParaRPr lang="en-US" altLang="ko-KR" b="1" dirty="0"/>
          </a:p>
          <a:p>
            <a:pPr algn="ctr"/>
            <a:r>
              <a:rPr lang="en-US" altLang="ko-KR" sz="2400" b="1" dirty="0"/>
              <a:t>580</a:t>
            </a:r>
            <a:r>
              <a:rPr lang="ko-KR" altLang="en-US" sz="2400" b="1" dirty="0" err="1"/>
              <a:t>만명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r="11184"/>
          <a:stretch/>
        </p:blipFill>
        <p:spPr>
          <a:xfrm>
            <a:off x="934798" y="1555526"/>
            <a:ext cx="5828867" cy="18291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13451"/>
          <a:stretch/>
        </p:blipFill>
        <p:spPr>
          <a:xfrm>
            <a:off x="5001462" y="2769848"/>
            <a:ext cx="5828867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r="13738"/>
          <a:stretch/>
        </p:blipFill>
        <p:spPr>
          <a:xfrm>
            <a:off x="2130864" y="3999914"/>
            <a:ext cx="5828867" cy="2152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878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2" y="1142897"/>
            <a:ext cx="8056368" cy="14729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794" y="3962490"/>
            <a:ext cx="959065" cy="959065"/>
          </a:xfrm>
          <a:prstGeom prst="rect">
            <a:avLst/>
          </a:prstGeom>
        </p:spPr>
      </p:pic>
      <p:pic>
        <p:nvPicPr>
          <p:cNvPr id="10" name="Picture 4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63" y="4739421"/>
            <a:ext cx="1005033" cy="100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1585798" y="4947243"/>
            <a:ext cx="7544348" cy="777555"/>
          </a:xfrm>
          <a:prstGeom prst="wedgeRoundRectCallout">
            <a:avLst>
              <a:gd name="adj1" fmla="val -52758"/>
              <a:gd name="adj2" fmla="val 1960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질병을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예방하기 </a:t>
            </a:r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위해선 </a:t>
            </a:r>
            <a:r>
              <a:rPr lang="ko-KR" altLang="en-US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식습관 개선이 우선적</a:t>
            </a:r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행해져야</a:t>
            </a:r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…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64118" y="5867429"/>
            <a:ext cx="2728660" cy="483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 smtClean="0"/>
              <a:t>임 수 교수 </a:t>
            </a:r>
            <a:endParaRPr lang="en-US" altLang="ko-KR" sz="1200" b="1" dirty="0" smtClean="0"/>
          </a:p>
          <a:p>
            <a:pPr marL="0" indent="0">
              <a:buNone/>
            </a:pP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분당서울대학병원 내분비내과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527" y="1735513"/>
            <a:ext cx="8024800" cy="1571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모서리가 둥근 사각형 설명선 14"/>
          <p:cNvSpPr/>
          <p:nvPr/>
        </p:nvSpPr>
        <p:spPr>
          <a:xfrm>
            <a:off x="1703860" y="3464745"/>
            <a:ext cx="5757111" cy="617011"/>
          </a:xfrm>
          <a:prstGeom prst="wedgeRoundRectCallout">
            <a:avLst>
              <a:gd name="adj1" fmla="val -52758"/>
              <a:gd name="adj2" fmla="val 1960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수술은 잘 끝났지만 </a:t>
            </a:r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치료 후 회복은 </a:t>
            </a:r>
            <a:r>
              <a:rPr lang="ko-KR" altLang="en-US" b="1" dirty="0" smtClean="0">
                <a:solidFill>
                  <a:srgbClr val="C00000"/>
                </a:solidFill>
                <a:latin typeface="맑은 고딕" panose="020B0503020000020004" pitchFamily="50" charset="-127"/>
              </a:rPr>
              <a:t>혼자 만의 몫 </a:t>
            </a: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…</a:t>
            </a: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10689733" y="4854348"/>
            <a:ext cx="2258397" cy="483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이순영</a:t>
            </a:r>
            <a:r>
              <a:rPr lang="en-US" altLang="ko-KR" sz="1000" b="1" dirty="0" smtClean="0"/>
              <a:t>(60〮</a:t>
            </a:r>
            <a:r>
              <a:rPr lang="ko-KR" altLang="en-US" sz="1000" b="1" dirty="0" smtClean="0"/>
              <a:t>여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0" indent="0">
              <a:buNone/>
            </a:pP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유방암 생존자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56" y="3015162"/>
            <a:ext cx="896540" cy="902854"/>
          </a:xfrm>
          <a:prstGeom prst="rect">
            <a:avLst/>
          </a:prstGeom>
        </p:spPr>
      </p:pic>
      <p:sp>
        <p:nvSpPr>
          <p:cNvPr id="23" name="모서리가 둥근 사각형 설명선 22"/>
          <p:cNvSpPr/>
          <p:nvPr/>
        </p:nvSpPr>
        <p:spPr>
          <a:xfrm>
            <a:off x="3444154" y="4218671"/>
            <a:ext cx="7116987" cy="590709"/>
          </a:xfrm>
          <a:prstGeom prst="wedgeRoundRectCallout">
            <a:avLst>
              <a:gd name="adj1" fmla="val 52878"/>
              <a:gd name="adj2" fmla="val 2090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병원에서는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</a:rPr>
              <a:t>치료가 끝나면 환자 </a:t>
            </a:r>
            <a:r>
              <a:rPr lang="ko-KR" altLang="en-US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개인이 </a:t>
            </a:r>
            <a:r>
              <a:rPr lang="ko-KR" altLang="en-US" b="1" dirty="0" smtClean="0">
                <a:solidFill>
                  <a:srgbClr val="C00000"/>
                </a:solidFill>
                <a:latin typeface="맑은 고딕" panose="020B0503020000020004" pitchFamily="50" charset="-127"/>
              </a:rPr>
              <a:t>관리</a:t>
            </a:r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하라고 하네요</a:t>
            </a:r>
            <a:endParaRPr lang="en-US" altLang="ko-KR" b="1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내용 개체 틀 2"/>
          <p:cNvSpPr txBox="1">
            <a:spLocks/>
          </p:cNvSpPr>
          <p:nvPr/>
        </p:nvSpPr>
        <p:spPr>
          <a:xfrm>
            <a:off x="400380" y="3962490"/>
            <a:ext cx="2258397" cy="483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000" b="1" dirty="0" smtClean="0"/>
              <a:t>박성우</a:t>
            </a:r>
            <a:r>
              <a:rPr lang="en-US" altLang="ko-KR" sz="1000" b="1" dirty="0" smtClean="0"/>
              <a:t>(73〮</a:t>
            </a:r>
            <a:r>
              <a:rPr lang="ko-KR" altLang="en-US" sz="1000" b="1" dirty="0" smtClean="0"/>
              <a:t>남</a:t>
            </a:r>
            <a:r>
              <a:rPr lang="en-US" altLang="ko-KR" sz="1000" b="1" dirty="0" smtClean="0"/>
              <a:t>)</a:t>
            </a:r>
            <a:r>
              <a:rPr lang="ko-KR" altLang="en-US" sz="1000" b="1" dirty="0" smtClean="0"/>
              <a:t> </a:t>
            </a:r>
            <a:endParaRPr lang="en-US" altLang="ko-KR" sz="1000" b="1" dirty="0" smtClean="0"/>
          </a:p>
          <a:p>
            <a:pPr marL="0" indent="0">
              <a:buNone/>
            </a:pPr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위암 생존자</a:t>
            </a:r>
            <a:r>
              <a:rPr lang="en-US" altLang="ko-KR" sz="1000" b="1" dirty="0" smtClean="0"/>
              <a:t>)</a:t>
            </a:r>
            <a:endParaRPr lang="ko-KR" altLang="en-US" sz="1000" b="1" dirty="0"/>
          </a:p>
        </p:txBody>
      </p:sp>
      <p:sp>
        <p:nvSpPr>
          <p:cNvPr id="26" name="내용 개체 틀 2"/>
          <p:cNvSpPr txBox="1">
            <a:spLocks/>
          </p:cNvSpPr>
          <p:nvPr/>
        </p:nvSpPr>
        <p:spPr>
          <a:xfrm>
            <a:off x="7740507" y="6061836"/>
            <a:ext cx="4497977" cy="483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1" dirty="0" smtClean="0"/>
              <a:t>인터뷰 참조 </a:t>
            </a:r>
            <a:r>
              <a:rPr lang="en-US" altLang="ko-KR" sz="1200" b="1" dirty="0" smtClean="0"/>
              <a:t>: </a:t>
            </a:r>
            <a:r>
              <a:rPr lang="ko-KR" altLang="en-US" sz="1200" b="1" dirty="0" smtClean="0"/>
              <a:t>취재 자료</a:t>
            </a:r>
            <a:r>
              <a:rPr lang="en-US" altLang="ko-KR" sz="1200" b="1" dirty="0" smtClean="0"/>
              <a:t> [</a:t>
            </a:r>
            <a:r>
              <a:rPr lang="ko-KR" altLang="en-US" sz="1200" b="1" dirty="0"/>
              <a:t>암 이후의 삶</a:t>
            </a:r>
            <a:r>
              <a:rPr lang="en-US" altLang="ko-KR" sz="1200" b="1" dirty="0"/>
              <a:t>] </a:t>
            </a:r>
            <a:r>
              <a:rPr lang="ko-KR" altLang="en-US" sz="1200" b="1" dirty="0"/>
              <a:t>홀로 싸우는 </a:t>
            </a:r>
            <a:r>
              <a:rPr lang="ko-KR" altLang="en-US" sz="1200" b="1" dirty="0" smtClean="0"/>
              <a:t>사람들</a:t>
            </a:r>
            <a:endParaRPr lang="ko-KR" altLang="en-US" sz="12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0" y="681358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88285" y="-29502"/>
            <a:ext cx="9144000" cy="78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3B3B3B"/>
                </a:solidFill>
              </a:rPr>
              <a:t>1. Planning Background</a:t>
            </a:r>
            <a:endParaRPr lang="ko-KR" altLang="en-US" sz="2800" b="1" dirty="0">
              <a:solidFill>
                <a:srgbClr val="3B3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b="17373"/>
          <a:stretch/>
        </p:blipFill>
        <p:spPr>
          <a:xfrm>
            <a:off x="2632363" y="2217162"/>
            <a:ext cx="6919703" cy="40760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87" y="975050"/>
            <a:ext cx="8548254" cy="1095736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109" y="1904175"/>
            <a:ext cx="5812564" cy="1574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405" y="3254814"/>
            <a:ext cx="6649166" cy="1531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447" y="4303037"/>
            <a:ext cx="7049881" cy="14327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681358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288285" y="-29502"/>
            <a:ext cx="9144000" cy="78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3B3B3B"/>
                </a:solidFill>
              </a:rPr>
              <a:t>1. Planning Background</a:t>
            </a:r>
            <a:endParaRPr lang="ko-KR" altLang="en-US" sz="2800" b="1" dirty="0">
              <a:solidFill>
                <a:srgbClr val="3B3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681358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288285" y="-29502"/>
            <a:ext cx="9144000" cy="78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3B3B3B"/>
                </a:solidFill>
              </a:rPr>
              <a:t>1. Planning Background</a:t>
            </a:r>
            <a:endParaRPr lang="ko-KR" altLang="en-US" sz="2800" b="1" dirty="0">
              <a:solidFill>
                <a:srgbClr val="3B3B3B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7177" y="3375688"/>
            <a:ext cx="951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헬스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케어</a:t>
            </a:r>
            <a:endParaRPr lang="ko-KR" altLang="en-US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283697" y="920354"/>
            <a:ext cx="238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9002D"/>
                </a:solidFill>
              </a:rPr>
              <a:t>Pain Points</a:t>
            </a:r>
            <a:endParaRPr lang="ko-KR" altLang="en-US" sz="2400" b="1" dirty="0">
              <a:solidFill>
                <a:srgbClr val="E9002D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96797" y="920354"/>
            <a:ext cx="2389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E9002D"/>
                </a:solidFill>
              </a:rPr>
              <a:t>Ideation</a:t>
            </a:r>
            <a:endParaRPr lang="ko-KR" altLang="en-US" sz="2400" b="1" dirty="0">
              <a:solidFill>
                <a:srgbClr val="E9002D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361515" y="1445696"/>
            <a:ext cx="4243962" cy="1332159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370246" y="1445697"/>
            <a:ext cx="123272" cy="1332159"/>
          </a:xfrm>
          <a:prstGeom prst="rect">
            <a:avLst/>
          </a:prstGeom>
          <a:solidFill>
            <a:srgbClr val="1E1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361515" y="3103478"/>
            <a:ext cx="4243962" cy="1332159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370246" y="3103479"/>
            <a:ext cx="123272" cy="1332159"/>
          </a:xfrm>
          <a:prstGeom prst="rect">
            <a:avLst/>
          </a:prstGeom>
          <a:solidFill>
            <a:srgbClr val="E9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356660" y="4775773"/>
            <a:ext cx="4243962" cy="1332159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373555" y="4775774"/>
            <a:ext cx="128695" cy="1332159"/>
          </a:xfrm>
          <a:prstGeom prst="rect">
            <a:avLst/>
          </a:prstGeom>
          <a:solidFill>
            <a:srgbClr val="FF7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7659563" y="1445696"/>
            <a:ext cx="4244400" cy="1332159"/>
          </a:xfrm>
          <a:prstGeom prst="rect">
            <a:avLst/>
          </a:prstGeom>
          <a:gradFill flip="none" rotWithShape="1">
            <a:gsLst>
              <a:gs pos="0">
                <a:srgbClr val="F1F1F1"/>
              </a:gs>
              <a:gs pos="43000">
                <a:srgbClr val="F1F1F1"/>
              </a:gs>
              <a:gs pos="9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7669541" y="3096888"/>
            <a:ext cx="4244400" cy="1332159"/>
          </a:xfrm>
          <a:prstGeom prst="rect">
            <a:avLst/>
          </a:prstGeom>
          <a:gradFill flip="none" rotWithShape="1">
            <a:gsLst>
              <a:gs pos="0">
                <a:srgbClr val="F1F1F1"/>
              </a:gs>
              <a:gs pos="43000">
                <a:srgbClr val="F1F1F1"/>
              </a:gs>
              <a:gs pos="9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674077" y="4775773"/>
            <a:ext cx="4244400" cy="1332159"/>
          </a:xfrm>
          <a:prstGeom prst="rect">
            <a:avLst/>
          </a:prstGeom>
          <a:gradFill flip="none" rotWithShape="1">
            <a:gsLst>
              <a:gs pos="0">
                <a:srgbClr val="F1F1F1"/>
              </a:gs>
              <a:gs pos="43000">
                <a:srgbClr val="F1F1F1"/>
              </a:gs>
              <a:gs pos="93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7627146" y="1455095"/>
            <a:ext cx="23463" cy="465283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-1666613" y="1777591"/>
            <a:ext cx="3909796" cy="3909796"/>
            <a:chOff x="-2072588" y="1567769"/>
            <a:chExt cx="4944322" cy="4944324"/>
          </a:xfrm>
        </p:grpSpPr>
        <p:grpSp>
          <p:nvGrpSpPr>
            <p:cNvPr id="5" name="그룹 4"/>
            <p:cNvGrpSpPr/>
            <p:nvPr/>
          </p:nvGrpSpPr>
          <p:grpSpPr>
            <a:xfrm>
              <a:off x="-2072588" y="1567769"/>
              <a:ext cx="4944322" cy="4944324"/>
              <a:chOff x="1828601" y="1392854"/>
              <a:chExt cx="4944324" cy="4944324"/>
            </a:xfrm>
          </p:grpSpPr>
          <p:sp>
            <p:nvSpPr>
              <p:cNvPr id="32" name="자유형 31"/>
              <p:cNvSpPr/>
              <p:nvPr/>
            </p:nvSpPr>
            <p:spPr>
              <a:xfrm rot="14868375">
                <a:off x="4053051" y="2060877"/>
                <a:ext cx="1218238" cy="1475065"/>
              </a:xfrm>
              <a:custGeom>
                <a:avLst/>
                <a:gdLst>
                  <a:gd name="connsiteX0" fmla="*/ 1083934 w 1218238"/>
                  <a:gd name="connsiteY0" fmla="*/ 630783 h 1475065"/>
                  <a:gd name="connsiteX1" fmla="*/ 47871 w 1218238"/>
                  <a:gd name="connsiteY1" fmla="*/ 1475065 h 1475065"/>
                  <a:gd name="connsiteX2" fmla="*/ 0 w 1218238"/>
                  <a:gd name="connsiteY2" fmla="*/ 1231417 h 1475065"/>
                  <a:gd name="connsiteX3" fmla="*/ 14741 w 1218238"/>
                  <a:gd name="connsiteY3" fmla="*/ 1229060 h 1475065"/>
                  <a:gd name="connsiteX4" fmla="*/ 920487 w 1218238"/>
                  <a:gd name="connsiteY4" fmla="*/ 474236 h 1475065"/>
                  <a:gd name="connsiteX5" fmla="*/ 1009249 w 1218238"/>
                  <a:gd name="connsiteY5" fmla="*/ 107243 h 1475065"/>
                  <a:gd name="connsiteX6" fmla="*/ 1013165 w 1218238"/>
                  <a:gd name="connsiteY6" fmla="*/ 0 h 1475065"/>
                  <a:gd name="connsiteX7" fmla="*/ 1218238 w 1218238"/>
                  <a:gd name="connsiteY7" fmla="*/ 0 h 1475065"/>
                  <a:gd name="connsiteX8" fmla="*/ 1083934 w 1218238"/>
                  <a:gd name="connsiteY8" fmla="*/ 630783 h 147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238" h="1475065">
                    <a:moveTo>
                      <a:pt x="1083934" y="630783"/>
                    </a:moveTo>
                    <a:cubicBezTo>
                      <a:pt x="893625" y="1055242"/>
                      <a:pt x="515987" y="1377358"/>
                      <a:pt x="47871" y="1475065"/>
                    </a:cubicBezTo>
                    <a:lnTo>
                      <a:pt x="0" y="1231417"/>
                    </a:lnTo>
                    <a:lnTo>
                      <a:pt x="14741" y="1229060"/>
                    </a:lnTo>
                    <a:cubicBezTo>
                      <a:pt x="409173" y="1146308"/>
                      <a:pt x="756793" y="875482"/>
                      <a:pt x="920487" y="474236"/>
                    </a:cubicBezTo>
                    <a:cubicBezTo>
                      <a:pt x="969596" y="353861"/>
                      <a:pt x="998664" y="230296"/>
                      <a:pt x="1009249" y="107243"/>
                    </a:cubicBezTo>
                    <a:lnTo>
                      <a:pt x="1013165" y="0"/>
                    </a:lnTo>
                    <a:lnTo>
                      <a:pt x="1218238" y="0"/>
                    </a:lnTo>
                    <a:cubicBezTo>
                      <a:pt x="1218238" y="223764"/>
                      <a:pt x="1170438" y="437846"/>
                      <a:pt x="1083934" y="630783"/>
                    </a:cubicBezTo>
                    <a:close/>
                  </a:path>
                </a:pathLst>
              </a:custGeom>
              <a:solidFill>
                <a:srgbClr val="1E12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자유형 29"/>
              <p:cNvSpPr/>
              <p:nvPr/>
            </p:nvSpPr>
            <p:spPr>
              <a:xfrm rot="14868375">
                <a:off x="4704099" y="3535833"/>
                <a:ext cx="1563549" cy="876677"/>
              </a:xfrm>
              <a:custGeom>
                <a:avLst/>
                <a:gdLst>
                  <a:gd name="connsiteX0" fmla="*/ 1563549 w 1563549"/>
                  <a:gd name="connsiteY0" fmla="*/ 855646 h 876677"/>
                  <a:gd name="connsiteX1" fmla="*/ 0 w 1563549"/>
                  <a:gd name="connsiteY1" fmla="*/ 129232 h 876677"/>
                  <a:gd name="connsiteX2" fmla="*/ 238619 w 1563549"/>
                  <a:gd name="connsiteY2" fmla="*/ 0 h 876677"/>
                  <a:gd name="connsiteX3" fmla="*/ 287338 w 1563549"/>
                  <a:gd name="connsiteY3" fmla="*/ 81026 h 876677"/>
                  <a:gd name="connsiteX4" fmla="*/ 856275 w 1563549"/>
                  <a:gd name="connsiteY4" fmla="*/ 544698 h 876677"/>
                  <a:gd name="connsiteX5" fmla="*/ 1467597 w 1563549"/>
                  <a:gd name="connsiteY5" fmla="*/ 630446 h 876677"/>
                  <a:gd name="connsiteX6" fmla="*/ 1523400 w 1563549"/>
                  <a:gd name="connsiteY6" fmla="*/ 621523 h 876677"/>
                  <a:gd name="connsiteX7" fmla="*/ 1563549 w 1563549"/>
                  <a:gd name="connsiteY7" fmla="*/ 855646 h 876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63549" h="876677">
                    <a:moveTo>
                      <a:pt x="1563549" y="855646"/>
                    </a:moveTo>
                    <a:cubicBezTo>
                      <a:pt x="934864" y="960067"/>
                      <a:pt x="308498" y="669062"/>
                      <a:pt x="0" y="129232"/>
                    </a:cubicBezTo>
                    <a:lnTo>
                      <a:pt x="238619" y="0"/>
                    </a:lnTo>
                    <a:lnTo>
                      <a:pt x="287338" y="81026"/>
                    </a:lnTo>
                    <a:cubicBezTo>
                      <a:pt x="421730" y="282052"/>
                      <a:pt x="615527" y="446482"/>
                      <a:pt x="856275" y="544698"/>
                    </a:cubicBezTo>
                    <a:cubicBezTo>
                      <a:pt x="1056898" y="626546"/>
                      <a:pt x="1266385" y="652726"/>
                      <a:pt x="1467597" y="630446"/>
                    </a:cubicBezTo>
                    <a:lnTo>
                      <a:pt x="1523400" y="621523"/>
                    </a:lnTo>
                    <a:lnTo>
                      <a:pt x="1563549" y="855646"/>
                    </a:lnTo>
                    <a:close/>
                  </a:path>
                </a:pathLst>
              </a:custGeom>
              <a:solidFill>
                <a:srgbClr val="E900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자유형 27"/>
              <p:cNvSpPr/>
              <p:nvPr/>
            </p:nvSpPr>
            <p:spPr>
              <a:xfrm rot="14868375">
                <a:off x="4025466" y="4008253"/>
                <a:ext cx="866353" cy="1929690"/>
              </a:xfrm>
              <a:custGeom>
                <a:avLst/>
                <a:gdLst>
                  <a:gd name="connsiteX0" fmla="*/ 402794 w 866353"/>
                  <a:gd name="connsiteY0" fmla="*/ 1810275 h 1929690"/>
                  <a:gd name="connsiteX1" fmla="*/ 158685 w 866353"/>
                  <a:gd name="connsiteY1" fmla="*/ 1929690 h 1929690"/>
                  <a:gd name="connsiteX2" fmla="*/ 770279 w 866353"/>
                  <a:gd name="connsiteY2" fmla="*/ 0 h 1929690"/>
                  <a:gd name="connsiteX3" fmla="*/ 866353 w 866353"/>
                  <a:gd name="connsiteY3" fmla="*/ 166216 h 1929690"/>
                  <a:gd name="connsiteX4" fmla="*/ 820041 w 866353"/>
                  <a:gd name="connsiteY4" fmla="*/ 194062 h 1929690"/>
                  <a:gd name="connsiteX5" fmla="*/ 356368 w 866353"/>
                  <a:gd name="connsiteY5" fmla="*/ 762999 h 1929690"/>
                  <a:gd name="connsiteX6" fmla="*/ 361504 w 866353"/>
                  <a:gd name="connsiteY6" fmla="*/ 1723863 h 1929690"/>
                  <a:gd name="connsiteX7" fmla="*/ 402794 w 866353"/>
                  <a:gd name="connsiteY7" fmla="*/ 1810275 h 192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6353" h="1929690">
                    <a:moveTo>
                      <a:pt x="402794" y="1810275"/>
                    </a:moveTo>
                    <a:lnTo>
                      <a:pt x="158685" y="1929690"/>
                    </a:lnTo>
                    <a:cubicBezTo>
                      <a:pt x="-200186" y="1233621"/>
                      <a:pt x="69073" y="384057"/>
                      <a:pt x="770279" y="0"/>
                    </a:cubicBezTo>
                    <a:lnTo>
                      <a:pt x="866353" y="166216"/>
                    </a:lnTo>
                    <a:lnTo>
                      <a:pt x="820041" y="194062"/>
                    </a:lnTo>
                    <a:cubicBezTo>
                      <a:pt x="619015" y="328454"/>
                      <a:pt x="454585" y="522251"/>
                      <a:pt x="356368" y="762999"/>
                    </a:cubicBezTo>
                    <a:cubicBezTo>
                      <a:pt x="225412" y="1083996"/>
                      <a:pt x="236964" y="1427685"/>
                      <a:pt x="361504" y="1723863"/>
                    </a:cubicBezTo>
                    <a:lnTo>
                      <a:pt x="402794" y="1810275"/>
                    </a:lnTo>
                    <a:close/>
                  </a:path>
                </a:pathLst>
              </a:custGeom>
              <a:solidFill>
                <a:srgbClr val="FF7A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자유형 26"/>
              <p:cNvSpPr/>
              <p:nvPr/>
            </p:nvSpPr>
            <p:spPr>
              <a:xfrm rot="14868375">
                <a:off x="1828601" y="1392854"/>
                <a:ext cx="4944324" cy="4944324"/>
              </a:xfrm>
              <a:custGeom>
                <a:avLst/>
                <a:gdLst>
                  <a:gd name="connsiteX0" fmla="*/ 4760563 w 4944324"/>
                  <a:gd name="connsiteY0" fmla="*/ 3405750 h 4944324"/>
                  <a:gd name="connsiteX1" fmla="*/ 1538574 w 4944324"/>
                  <a:gd name="connsiteY1" fmla="*/ 4760563 h 4944324"/>
                  <a:gd name="connsiteX2" fmla="*/ 183761 w 4944324"/>
                  <a:gd name="connsiteY2" fmla="*/ 1538574 h 4944324"/>
                  <a:gd name="connsiteX3" fmla="*/ 3405750 w 4944324"/>
                  <a:gd name="connsiteY3" fmla="*/ 183761 h 4944324"/>
                  <a:gd name="connsiteX4" fmla="*/ 4760563 w 4944324"/>
                  <a:gd name="connsiteY4" fmla="*/ 3405750 h 4944324"/>
                  <a:gd name="connsiteX5" fmla="*/ 3798043 w 4944324"/>
                  <a:gd name="connsiteY5" fmla="*/ 3102942 h 4944324"/>
                  <a:gd name="connsiteX6" fmla="*/ 3932347 w 4944324"/>
                  <a:gd name="connsiteY6" fmla="*/ 2472159 h 4944324"/>
                  <a:gd name="connsiteX7" fmla="*/ 3727274 w 4944324"/>
                  <a:gd name="connsiteY7" fmla="*/ 2472159 h 4944324"/>
                  <a:gd name="connsiteX8" fmla="*/ 3727840 w 4944324"/>
                  <a:gd name="connsiteY8" fmla="*/ 2456655 h 4944324"/>
                  <a:gd name="connsiteX9" fmla="*/ 2946395 w 4944324"/>
                  <a:gd name="connsiteY9" fmla="*/ 1309729 h 4944324"/>
                  <a:gd name="connsiteX10" fmla="*/ 1876829 w 4944324"/>
                  <a:gd name="connsiteY10" fmla="*/ 1366806 h 4944324"/>
                  <a:gd name="connsiteX11" fmla="*/ 1819715 w 4944324"/>
                  <a:gd name="connsiteY11" fmla="*/ 1401147 h 4944324"/>
                  <a:gd name="connsiteX12" fmla="*/ 1723641 w 4944324"/>
                  <a:gd name="connsiteY12" fmla="*/ 1234931 h 4944324"/>
                  <a:gd name="connsiteX13" fmla="*/ 1112047 w 4944324"/>
                  <a:gd name="connsiteY13" fmla="*/ 3164621 h 4944324"/>
                  <a:gd name="connsiteX14" fmla="*/ 1356156 w 4944324"/>
                  <a:gd name="connsiteY14" fmla="*/ 3045206 h 4944324"/>
                  <a:gd name="connsiteX15" fmla="*/ 1366807 w 4944324"/>
                  <a:gd name="connsiteY15" fmla="*/ 3067496 h 4944324"/>
                  <a:gd name="connsiteX16" fmla="*/ 1380275 w 4944324"/>
                  <a:gd name="connsiteY16" fmla="*/ 3089897 h 4944324"/>
                  <a:gd name="connsiteX17" fmla="*/ 1141656 w 4944324"/>
                  <a:gd name="connsiteY17" fmla="*/ 3219129 h 4944324"/>
                  <a:gd name="connsiteX18" fmla="*/ 2705205 w 4944324"/>
                  <a:gd name="connsiteY18" fmla="*/ 3945543 h 4944324"/>
                  <a:gd name="connsiteX19" fmla="*/ 2665056 w 4944324"/>
                  <a:gd name="connsiteY19" fmla="*/ 3711420 h 4944324"/>
                  <a:gd name="connsiteX20" fmla="*/ 2714109 w 4944324"/>
                  <a:gd name="connsiteY20" fmla="*/ 3703576 h 4944324"/>
                  <a:gd name="connsiteX21" fmla="*/ 2761980 w 4944324"/>
                  <a:gd name="connsiteY21" fmla="*/ 3947224 h 4944324"/>
                  <a:gd name="connsiteX22" fmla="*/ 3798043 w 4944324"/>
                  <a:gd name="connsiteY22" fmla="*/ 3102942 h 4944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944324" h="4944324">
                    <a:moveTo>
                      <a:pt x="4760563" y="3405750"/>
                    </a:moveTo>
                    <a:cubicBezTo>
                      <a:pt x="4244957" y="4669599"/>
                      <a:pt x="2802423" y="5276170"/>
                      <a:pt x="1538574" y="4760563"/>
                    </a:cubicBezTo>
                    <a:cubicBezTo>
                      <a:pt x="274725" y="4244957"/>
                      <a:pt x="-331845" y="2802423"/>
                      <a:pt x="183761" y="1538574"/>
                    </a:cubicBezTo>
                    <a:cubicBezTo>
                      <a:pt x="699368" y="274725"/>
                      <a:pt x="2141901" y="-331846"/>
                      <a:pt x="3405750" y="183761"/>
                    </a:cubicBezTo>
                    <a:cubicBezTo>
                      <a:pt x="4669600" y="699367"/>
                      <a:pt x="5276170" y="2141901"/>
                      <a:pt x="4760563" y="3405750"/>
                    </a:cubicBezTo>
                    <a:close/>
                    <a:moveTo>
                      <a:pt x="3798043" y="3102942"/>
                    </a:moveTo>
                    <a:cubicBezTo>
                      <a:pt x="3884547" y="2910005"/>
                      <a:pt x="3932347" y="2695923"/>
                      <a:pt x="3932347" y="2472159"/>
                    </a:cubicBezTo>
                    <a:lnTo>
                      <a:pt x="3727274" y="2472159"/>
                    </a:lnTo>
                    <a:lnTo>
                      <a:pt x="3727840" y="2456655"/>
                    </a:lnTo>
                    <a:cubicBezTo>
                      <a:pt x="3721582" y="1967448"/>
                      <a:pt x="3427892" y="1506163"/>
                      <a:pt x="2946395" y="1309729"/>
                    </a:cubicBezTo>
                    <a:cubicBezTo>
                      <a:pt x="2585273" y="1162404"/>
                      <a:pt x="2195433" y="1195439"/>
                      <a:pt x="1876829" y="1366806"/>
                    </a:cubicBezTo>
                    <a:lnTo>
                      <a:pt x="1819715" y="1401147"/>
                    </a:lnTo>
                    <a:lnTo>
                      <a:pt x="1723641" y="1234931"/>
                    </a:lnTo>
                    <a:cubicBezTo>
                      <a:pt x="1022435" y="1618988"/>
                      <a:pt x="753176" y="2468552"/>
                      <a:pt x="1112047" y="3164621"/>
                    </a:cubicBezTo>
                    <a:lnTo>
                      <a:pt x="1356156" y="3045206"/>
                    </a:lnTo>
                    <a:lnTo>
                      <a:pt x="1366807" y="3067496"/>
                    </a:lnTo>
                    <a:lnTo>
                      <a:pt x="1380275" y="3089897"/>
                    </a:lnTo>
                    <a:lnTo>
                      <a:pt x="1141656" y="3219129"/>
                    </a:lnTo>
                    <a:cubicBezTo>
                      <a:pt x="1450154" y="3758959"/>
                      <a:pt x="2076520" y="4049964"/>
                      <a:pt x="2705205" y="3945543"/>
                    </a:cubicBezTo>
                    <a:lnTo>
                      <a:pt x="2665056" y="3711420"/>
                    </a:lnTo>
                    <a:lnTo>
                      <a:pt x="2714109" y="3703576"/>
                    </a:lnTo>
                    <a:lnTo>
                      <a:pt x="2761980" y="3947224"/>
                    </a:lnTo>
                    <a:cubicBezTo>
                      <a:pt x="3230096" y="3849517"/>
                      <a:pt x="3607734" y="3527401"/>
                      <a:pt x="3798043" y="31029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" name="직선 연결선 8"/>
            <p:cNvCxnSpPr/>
            <p:nvPr/>
          </p:nvCxnSpPr>
          <p:spPr>
            <a:xfrm flipV="1">
              <a:off x="1465951" y="2737925"/>
              <a:ext cx="1055714" cy="62905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368132" y="4845185"/>
              <a:ext cx="946749" cy="715066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타원 85"/>
          <p:cNvSpPr/>
          <p:nvPr/>
        </p:nvSpPr>
        <p:spPr>
          <a:xfrm>
            <a:off x="1309654" y="2065673"/>
            <a:ext cx="87085" cy="87085"/>
          </a:xfrm>
          <a:prstGeom prst="ellipse">
            <a:avLst/>
          </a:prstGeom>
          <a:solidFill>
            <a:srgbClr val="1E1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2178953" y="3746186"/>
            <a:ext cx="87085" cy="87085"/>
          </a:xfrm>
          <a:prstGeom prst="ellipse">
            <a:avLst/>
          </a:prstGeom>
          <a:solidFill>
            <a:srgbClr val="E9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1179028" y="5393184"/>
            <a:ext cx="87085" cy="87085"/>
          </a:xfrm>
          <a:prstGeom prst="ellipse">
            <a:avLst/>
          </a:prstGeom>
          <a:solidFill>
            <a:srgbClr val="FF7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연결선 98"/>
          <p:cNvCxnSpPr>
            <a:stCxn id="53" idx="1"/>
          </p:cNvCxnSpPr>
          <p:nvPr/>
        </p:nvCxnSpPr>
        <p:spPr>
          <a:xfrm flipH="1">
            <a:off x="2245633" y="3769559"/>
            <a:ext cx="1124613" cy="14513"/>
          </a:xfrm>
          <a:prstGeom prst="line">
            <a:avLst/>
          </a:prstGeom>
          <a:ln w="19050">
            <a:solidFill>
              <a:srgbClr val="E9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>
            <a:stCxn id="44" idx="1"/>
            <a:endCxn id="86" idx="6"/>
          </p:cNvCxnSpPr>
          <p:nvPr/>
        </p:nvCxnSpPr>
        <p:spPr>
          <a:xfrm flipH="1" flipV="1">
            <a:off x="1396739" y="2109216"/>
            <a:ext cx="1964776" cy="2560"/>
          </a:xfrm>
          <a:prstGeom prst="line">
            <a:avLst/>
          </a:prstGeom>
          <a:ln w="19050">
            <a:solidFill>
              <a:srgbClr val="1E12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55" idx="1"/>
            <a:endCxn id="97" idx="6"/>
          </p:cNvCxnSpPr>
          <p:nvPr/>
        </p:nvCxnSpPr>
        <p:spPr>
          <a:xfrm flipH="1" flipV="1">
            <a:off x="1266113" y="5436727"/>
            <a:ext cx="2107442" cy="5127"/>
          </a:xfrm>
          <a:prstGeom prst="line">
            <a:avLst/>
          </a:prstGeom>
          <a:ln w="19050">
            <a:solidFill>
              <a:srgbClr val="FF7A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67009" y="2234436"/>
            <a:ext cx="106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사회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61691" y="3614144"/>
            <a:ext cx="1301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고객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1549" y="4902001"/>
            <a:ext cx="1238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기업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내용 개체 틀 2"/>
          <p:cNvSpPr txBox="1">
            <a:spLocks/>
          </p:cNvSpPr>
          <p:nvPr/>
        </p:nvSpPr>
        <p:spPr>
          <a:xfrm>
            <a:off x="3639893" y="1632142"/>
            <a:ext cx="4472495" cy="882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1</a:t>
            </a:r>
            <a:r>
              <a:rPr lang="ko-KR" altLang="en-US" sz="1600" b="1" dirty="0"/>
              <a:t>인 </a:t>
            </a:r>
            <a:r>
              <a:rPr lang="ko-KR" altLang="en-US" sz="1600" b="1" dirty="0" smtClean="0"/>
              <a:t>가구 증가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간편한 인스턴트 식품 선호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>
                <a:sym typeface="Wingdings" panose="05000000000000000000" pitchFamily="2" charset="2"/>
              </a:rPr>
              <a:t>   </a:t>
            </a:r>
            <a:r>
              <a:rPr lang="en-US" altLang="ko-KR" sz="1600" b="1" dirty="0" smtClean="0">
                <a:solidFill>
                  <a:srgbClr val="1E125E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b="1" dirty="0" err="1" smtClean="0">
                <a:solidFill>
                  <a:srgbClr val="1E125E"/>
                </a:solidFill>
                <a:sym typeface="Wingdings" panose="05000000000000000000" pitchFamily="2" charset="2"/>
              </a:rPr>
              <a:t>균형있는</a:t>
            </a:r>
            <a:r>
              <a:rPr lang="ko-KR" altLang="en-US" sz="1600" b="1" dirty="0" smtClean="0">
                <a:solidFill>
                  <a:srgbClr val="1E125E"/>
                </a:solidFill>
                <a:sym typeface="Wingdings" panose="05000000000000000000" pitchFamily="2" charset="2"/>
              </a:rPr>
              <a:t> 식단 관리 미흡</a:t>
            </a:r>
            <a:endParaRPr lang="ko-KR" altLang="en-US" sz="1600" b="1" dirty="0"/>
          </a:p>
        </p:txBody>
      </p:sp>
      <p:sp>
        <p:nvSpPr>
          <p:cNvPr id="57" name="내용 개체 틀 2"/>
          <p:cNvSpPr txBox="1">
            <a:spLocks/>
          </p:cNvSpPr>
          <p:nvPr/>
        </p:nvSpPr>
        <p:spPr>
          <a:xfrm>
            <a:off x="3640592" y="3234145"/>
            <a:ext cx="4383757" cy="10853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>
                <a:sym typeface="Wingdings" panose="05000000000000000000" pitchFamily="2" charset="2"/>
              </a:rPr>
              <a:t>직장인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고령</a:t>
            </a:r>
            <a:r>
              <a:rPr lang="ko-KR" altLang="en-US" sz="1600" b="1" dirty="0">
                <a:sym typeface="Wingdings" panose="05000000000000000000" pitchFamily="2" charset="2"/>
              </a:rPr>
              <a:t>자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 등의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불규칙한 식습관</a:t>
            </a:r>
            <a:endParaRPr lang="en-US" altLang="ko-KR" sz="1600" b="1" dirty="0" smtClean="0">
              <a:sym typeface="Wingdings" panose="05000000000000000000" pitchFamily="2" charset="2"/>
            </a:endParaRPr>
          </a:p>
          <a:p>
            <a:r>
              <a:rPr lang="ko-KR" altLang="en-US" sz="1600" b="1" dirty="0" smtClean="0"/>
              <a:t>질병 보유자의 영양 불균형 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en-US" altLang="ko-KR" sz="1600" b="1" dirty="0" smtClean="0">
                <a:sym typeface="Wingdings" panose="05000000000000000000" pitchFamily="2" charset="2"/>
              </a:rPr>
              <a:t>   </a:t>
            </a:r>
            <a:r>
              <a:rPr lang="en-US" altLang="ko-KR" sz="1600" b="1" dirty="0" smtClean="0">
                <a:solidFill>
                  <a:srgbClr val="E9002D"/>
                </a:solidFill>
                <a:sym typeface="Wingdings" panose="05000000000000000000" pitchFamily="2" charset="2"/>
              </a:rPr>
              <a:t></a:t>
            </a:r>
            <a:r>
              <a:rPr lang="ko-KR" altLang="en-US" sz="1600" b="1" dirty="0" smtClean="0">
                <a:solidFill>
                  <a:srgbClr val="E9002D"/>
                </a:solidFill>
              </a:rPr>
              <a:t> 건강 악화  </a:t>
            </a:r>
            <a:endParaRPr lang="ko-KR" altLang="en-US" sz="1600" b="1" dirty="0">
              <a:solidFill>
                <a:srgbClr val="E9002D"/>
              </a:solidFill>
            </a:endParaRPr>
          </a:p>
        </p:txBody>
      </p:sp>
      <p:sp>
        <p:nvSpPr>
          <p:cNvPr id="58" name="내용 개체 틀 2"/>
          <p:cNvSpPr txBox="1">
            <a:spLocks/>
          </p:cNvSpPr>
          <p:nvPr/>
        </p:nvSpPr>
        <p:spPr>
          <a:xfrm>
            <a:off x="3635693" y="5028417"/>
            <a:ext cx="4299779" cy="882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err="1" smtClean="0"/>
              <a:t>IoT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기기의 성능 차별화 부족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ko-KR" altLang="en-US" sz="1600" b="1" dirty="0" smtClean="0"/>
              <a:t>  </a:t>
            </a:r>
            <a:r>
              <a:rPr lang="en-US" altLang="ko-KR" sz="1600" b="1" dirty="0"/>
              <a:t> </a:t>
            </a:r>
            <a:r>
              <a:rPr lang="en-US" altLang="ko-KR" sz="1600" b="1" dirty="0" smtClean="0">
                <a:solidFill>
                  <a:srgbClr val="FF7A0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600" b="1" dirty="0" smtClean="0">
                <a:solidFill>
                  <a:srgbClr val="FF7A01"/>
                </a:solidFill>
              </a:rPr>
              <a:t>판매 및 </a:t>
            </a:r>
            <a:r>
              <a:rPr lang="en-US" altLang="ko-KR" sz="1600" b="1" dirty="0" smtClean="0">
                <a:solidFill>
                  <a:srgbClr val="FF7A01"/>
                </a:solidFill>
              </a:rPr>
              <a:t>Rental </a:t>
            </a:r>
            <a:r>
              <a:rPr lang="ko-KR" altLang="en-US" sz="1600" b="1" dirty="0" smtClean="0">
                <a:solidFill>
                  <a:srgbClr val="FF7A01"/>
                </a:solidFill>
              </a:rPr>
              <a:t>경쟁력 감소</a:t>
            </a:r>
            <a:endParaRPr lang="ko-KR" altLang="en-US" sz="1600" b="1" dirty="0">
              <a:solidFill>
                <a:srgbClr val="FF7A01"/>
              </a:solidFill>
            </a:endParaRPr>
          </a:p>
        </p:txBody>
      </p:sp>
      <p:sp>
        <p:nvSpPr>
          <p:cNvPr id="64" name="내용 개체 틀 2"/>
          <p:cNvSpPr txBox="1">
            <a:spLocks/>
          </p:cNvSpPr>
          <p:nvPr/>
        </p:nvSpPr>
        <p:spPr>
          <a:xfrm>
            <a:off x="7831332" y="1658436"/>
            <a:ext cx="4360668" cy="882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1</a:t>
            </a:r>
            <a:r>
              <a:rPr lang="ko-KR" altLang="en-US" sz="1600" b="1" dirty="0" smtClean="0"/>
              <a:t>인 가구를 위한 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</a:t>
            </a:r>
            <a:r>
              <a:rPr lang="ko-KR" altLang="en-US" sz="1600" b="1" dirty="0" smtClean="0"/>
              <a:t>건강 증진 서비스 제공</a:t>
            </a:r>
            <a:endParaRPr lang="ko-KR" altLang="en-US" sz="1600" b="1" dirty="0"/>
          </a:p>
        </p:txBody>
      </p:sp>
      <p:sp>
        <p:nvSpPr>
          <p:cNvPr id="65" name="내용 개체 틀 2"/>
          <p:cNvSpPr txBox="1">
            <a:spLocks/>
          </p:cNvSpPr>
          <p:nvPr/>
        </p:nvSpPr>
        <p:spPr>
          <a:xfrm>
            <a:off x="7831332" y="3358854"/>
            <a:ext cx="4538770" cy="882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 smtClean="0"/>
              <a:t>빅데이터</a:t>
            </a:r>
            <a:r>
              <a:rPr lang="ko-KR" altLang="en-US" sz="1600" b="1" dirty="0" smtClean="0"/>
              <a:t> 기반 개인 맞춤형 </a:t>
            </a:r>
            <a:r>
              <a:rPr lang="ko-KR" altLang="en-US" sz="1600" b="1" dirty="0"/>
              <a:t>식단 제공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>
                <a:sym typeface="Wingdings" panose="05000000000000000000" pitchFamily="2" charset="2"/>
              </a:rPr>
              <a:t>   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건간 증진 </a:t>
            </a:r>
            <a:r>
              <a:rPr lang="ko-KR" altLang="en-US" sz="1600" b="1" dirty="0">
                <a:sym typeface="Wingdings" panose="05000000000000000000" pitchFamily="2" charset="2"/>
              </a:rPr>
              <a:t>및 질병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치료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예방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)</a:t>
            </a:r>
            <a:endParaRPr lang="ko-KR" altLang="en-US" sz="1600" b="1" dirty="0"/>
          </a:p>
        </p:txBody>
      </p:sp>
      <p:sp>
        <p:nvSpPr>
          <p:cNvPr id="66" name="내용 개체 틀 2"/>
          <p:cNvSpPr txBox="1">
            <a:spLocks/>
          </p:cNvSpPr>
          <p:nvPr/>
        </p:nvSpPr>
        <p:spPr>
          <a:xfrm>
            <a:off x="7831332" y="4927553"/>
            <a:ext cx="4522955" cy="1234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smtClean="0"/>
              <a:t>새로운 </a:t>
            </a:r>
            <a:r>
              <a:rPr lang="en-US" altLang="ko-KR" sz="1600" b="1" dirty="0" smtClean="0"/>
              <a:t>Biz Model </a:t>
            </a:r>
            <a:r>
              <a:rPr lang="ko-KR" altLang="en-US" sz="1600" b="1" dirty="0" smtClean="0"/>
              <a:t>창출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빅데이터와 </a:t>
            </a:r>
            <a:r>
              <a:rPr lang="en-US" altLang="ko-KR" sz="1600" b="1" dirty="0" smtClean="0"/>
              <a:t>AI</a:t>
            </a:r>
            <a:r>
              <a:rPr lang="ko-KR" altLang="en-US" sz="1600" b="1" dirty="0" smtClean="0"/>
              <a:t> 활용한 헬스케어 제공</a:t>
            </a:r>
            <a:endParaRPr lang="en-US" altLang="ko-KR" sz="1600" b="1" dirty="0" smtClean="0"/>
          </a:p>
          <a:p>
            <a:pPr marL="0" indent="0">
              <a:buNone/>
            </a:pPr>
            <a:r>
              <a:rPr lang="en-US" altLang="ko-KR" sz="1600" b="1" dirty="0" smtClean="0">
                <a:sym typeface="Wingdings" panose="05000000000000000000" pitchFamily="2" charset="2"/>
              </a:rPr>
              <a:t>    </a:t>
            </a:r>
            <a:r>
              <a:rPr lang="ko-KR" altLang="en-US" sz="1600" b="1" dirty="0" smtClean="0"/>
              <a:t>판매 및 </a:t>
            </a:r>
            <a:r>
              <a:rPr lang="en-US" altLang="ko-KR" sz="1600" b="1" dirty="0" smtClean="0"/>
              <a:t>Rental</a:t>
            </a:r>
            <a:r>
              <a:rPr lang="ko-KR" altLang="en-US" sz="1600" b="1" dirty="0" smtClean="0"/>
              <a:t> 경쟁력 확보</a:t>
            </a:r>
            <a:endParaRPr lang="ko-KR" altLang="en-US" sz="1600" b="1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67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21130" y="2362201"/>
            <a:ext cx="9349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</a:rPr>
              <a:t>Introduction of </a:t>
            </a:r>
            <a:r>
              <a:rPr lang="en-US" altLang="ko-KR" sz="4400" b="1" dirty="0" err="1" smtClean="0">
                <a:solidFill>
                  <a:schemeClr val="bg1"/>
                </a:solidFill>
              </a:rPr>
              <a:t>Dr.Mate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1760" y="3535681"/>
            <a:ext cx="688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Section 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465320" y="3429000"/>
            <a:ext cx="3261360" cy="0"/>
          </a:xfrm>
          <a:prstGeom prst="line">
            <a:avLst/>
          </a:prstGeom>
          <a:ln w="3492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5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CA3BA-7750-45BC-9AFA-DDCBB122FB90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681358"/>
            <a:ext cx="121920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288285" y="-15647"/>
            <a:ext cx="9144000" cy="784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rgbClr val="3B3B3B"/>
                </a:solidFill>
              </a:rPr>
              <a:t>2. </a:t>
            </a:r>
            <a:r>
              <a:rPr lang="en-US" altLang="ko-KR" sz="2800" b="1" dirty="0">
                <a:solidFill>
                  <a:srgbClr val="3B3B3B"/>
                </a:solidFill>
              </a:rPr>
              <a:t>Introduction </a:t>
            </a:r>
            <a:r>
              <a:rPr lang="en-US" altLang="ko-KR" sz="2800" b="1" dirty="0" smtClean="0">
                <a:solidFill>
                  <a:srgbClr val="3B3B3B"/>
                </a:solidFill>
              </a:rPr>
              <a:t>of</a:t>
            </a:r>
            <a:endParaRPr lang="ko-KR" altLang="en-US" sz="2800" b="1" dirty="0">
              <a:solidFill>
                <a:srgbClr val="3B3B3B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498" y="131699"/>
            <a:ext cx="1788157" cy="44201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266335" y="3459342"/>
            <a:ext cx="5659330" cy="1452891"/>
            <a:chOff x="3342124" y="2519147"/>
            <a:chExt cx="5659330" cy="1452891"/>
          </a:xfrm>
        </p:grpSpPr>
        <p:sp>
          <p:nvSpPr>
            <p:cNvPr id="24" name="TextBox 23"/>
            <p:cNvSpPr txBox="1"/>
            <p:nvPr/>
          </p:nvSpPr>
          <p:spPr>
            <a:xfrm>
              <a:off x="3342124" y="2519147"/>
              <a:ext cx="56593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건강 및 식생활 개선 통합 솔루션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1711" y="3059770"/>
              <a:ext cx="3690540" cy="912268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704676" y="2950487"/>
            <a:ext cx="5881394" cy="1038232"/>
            <a:chOff x="1759453" y="1387464"/>
            <a:chExt cx="5881394" cy="1038232"/>
          </a:xfrm>
        </p:grpSpPr>
        <p:sp>
          <p:nvSpPr>
            <p:cNvPr id="47" name="TextBox 46"/>
            <p:cNvSpPr txBox="1"/>
            <p:nvPr/>
          </p:nvSpPr>
          <p:spPr>
            <a:xfrm>
              <a:off x="1981517" y="1691136"/>
              <a:ext cx="56593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생체 데이터와 생활 패턴 분석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3"/>
            <a:srcRect l="35159" r="34932"/>
            <a:stretch/>
          </p:blipFill>
          <p:spPr>
            <a:xfrm>
              <a:off x="1759453" y="1387464"/>
              <a:ext cx="999580" cy="1038232"/>
            </a:xfrm>
            <a:prstGeom prst="rect">
              <a:avLst/>
            </a:prstGeom>
          </p:spPr>
        </p:pic>
      </p:grpSp>
      <p:grpSp>
        <p:nvGrpSpPr>
          <p:cNvPr id="60" name="그룹 59"/>
          <p:cNvGrpSpPr/>
          <p:nvPr/>
        </p:nvGrpSpPr>
        <p:grpSpPr>
          <a:xfrm>
            <a:off x="6863554" y="3104804"/>
            <a:ext cx="4826394" cy="729595"/>
            <a:chOff x="6096000" y="2617115"/>
            <a:chExt cx="4826394" cy="729595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617115"/>
              <a:ext cx="730114" cy="729595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6973849" y="2766470"/>
              <a:ext cx="39485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빅데이터를 통한 식습관 관리</a:t>
              </a:r>
              <a:endPara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61" name="직선 연결선 60"/>
          <p:cNvCxnSpPr/>
          <p:nvPr/>
        </p:nvCxnSpPr>
        <p:spPr>
          <a:xfrm>
            <a:off x="803564" y="2670440"/>
            <a:ext cx="10654145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이등변 삼각형 61"/>
          <p:cNvSpPr/>
          <p:nvPr/>
        </p:nvSpPr>
        <p:spPr>
          <a:xfrm flipV="1">
            <a:off x="6055414" y="2679587"/>
            <a:ext cx="296979" cy="241210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5918002" y="3135381"/>
            <a:ext cx="603863" cy="603863"/>
            <a:chOff x="7137540" y="1438917"/>
            <a:chExt cx="603863" cy="603863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7137540" y="1642821"/>
              <a:ext cx="603863" cy="201526"/>
            </a:xfrm>
            <a:prstGeom prst="roundRect">
              <a:avLst/>
            </a:prstGeom>
            <a:solidFill>
              <a:srgbClr val="D0437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5400000">
              <a:off x="7137539" y="1640086"/>
              <a:ext cx="603863" cy="201526"/>
            </a:xfrm>
            <a:prstGeom prst="roundRect">
              <a:avLst/>
            </a:prstGeom>
            <a:solidFill>
              <a:srgbClr val="D0437B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307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L 1.66667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-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96296E-6 L 2.70833E-6 -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527</Words>
  <Application>Microsoft Office PowerPoint</Application>
  <PresentationFormat>와이드스크린</PresentationFormat>
  <Paragraphs>137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원성재(SUNGJAEWON)/본사부/SK</dc:creator>
  <cp:lastModifiedBy>나경원(Na Gyeongwon)/본사부/SK</cp:lastModifiedBy>
  <cp:revision>296</cp:revision>
  <dcterms:created xsi:type="dcterms:W3CDTF">2018-08-20T08:40:18Z</dcterms:created>
  <dcterms:modified xsi:type="dcterms:W3CDTF">2018-08-24T01:46:14Z</dcterms:modified>
</cp:coreProperties>
</file>